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13716000" cx="24384000"/>
  <p:notesSz cx="6797675" cy="9929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7680">
          <p15:clr>
            <a:srgbClr val="A4A3A4"/>
          </p15:clr>
        </p15:guide>
      </p15:sldGuideLst>
    </p:ext>
    <p:ext uri="GoogleSlidesCustomDataVersion2">
      <go:slidesCustomData xmlns:go="http://customooxmlschemas.google.com/" r:id="rId134" roundtripDataSignature="AMtx7mjDdsyuUwEhQ5saE/Vytsc/r25i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4" Type="http://customschemas.google.com/relationships/presentationmetadata" Target="meta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06357" y="4716661"/>
            <a:ext cx="4984962" cy="44684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1pPr>
            <a:lvl2pPr indent="-228600" lvl="1" marL="9144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2pPr>
            <a:lvl3pPr indent="-228600" lvl="2" marL="13716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3pPr>
            <a:lvl4pPr indent="-228600" lvl="3" marL="18288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4pPr>
            <a:lvl5pPr indent="-228600" lvl="4" marL="22860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5pPr>
            <a:lvl6pPr indent="-228600" lvl="5" marL="27432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6pPr>
            <a:lvl7pPr indent="-228600" lvl="6" marL="32004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7pPr>
            <a:lvl8pPr indent="-228600" lvl="7" marL="36576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8pPr>
            <a:lvl9pPr indent="-228600" lvl="8" marL="4114800" marR="0" rtl="0" algn="l">
              <a:lnSpc>
                <a:spcPct val="117999"/>
              </a:lnSpc>
              <a:spcBef>
                <a:spcPts val="0"/>
              </a:spcBef>
              <a:spcAft>
                <a:spcPts val="0"/>
              </a:spcAft>
              <a:buSzPts val="1400"/>
              <a:buNone/>
              <a:defRPr b="0" i="0" sz="2200" u="none" cap="none" strike="noStrike">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 name="Google Shape;33;p1:notes"/>
          <p:cNvSpPr txBox="1"/>
          <p:nvPr>
            <p:ph idx="1" type="body"/>
          </p:nvPr>
        </p:nvSpPr>
        <p:spPr>
          <a:xfrm>
            <a:off x="906357" y="4716661"/>
            <a:ext cx="4984962" cy="4468416"/>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1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10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0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10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0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10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0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0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0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10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0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10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0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10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0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10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0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10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0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10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1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11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1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11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1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11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1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11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1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1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1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11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1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11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1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11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1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1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1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11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2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p12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2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12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2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2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2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12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2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12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2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2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2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12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2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2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2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6" name="Google Shape;1046;p128:notes"/>
          <p:cNvSpPr txBox="1"/>
          <p:nvPr>
            <p:ph idx="1" type="body"/>
          </p:nvPr>
        </p:nvSpPr>
        <p:spPr>
          <a:xfrm>
            <a:off x="906357" y="4716661"/>
            <a:ext cx="4984962" cy="4468416"/>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
        <p:nvSpPr>
          <p:cNvPr id="1047" name="Google Shape;1047;p128: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Calibri"/>
              <a:buNone/>
            </a:pPr>
            <a:fld id="{00000000-1234-1234-1234-123412341234}" type="slidenum">
              <a:rPr b="1" i="0" lang="en-US" sz="3200" u="none" cap="none" strike="noStrike">
                <a:solidFill>
                  <a:srgbClr val="000000"/>
                </a:solidFill>
                <a:latin typeface="Calibri"/>
                <a:ea typeface="Calibri"/>
                <a:cs typeface="Calibri"/>
                <a:sym typeface="Calibri"/>
              </a:rPr>
              <a:t>‹#›</a:t>
            </a:fld>
            <a:endParaRPr b="1" i="0" sz="3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 name="Google Shape;41;p2:notes"/>
          <p:cNvSpPr txBox="1"/>
          <p:nvPr>
            <p:ph idx="1" type="body"/>
          </p:nvPr>
        </p:nvSpPr>
        <p:spPr>
          <a:xfrm>
            <a:off x="906357" y="4716661"/>
            <a:ext cx="4984962" cy="4468416"/>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3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3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4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5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5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5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5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5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6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6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6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6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6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6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6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6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6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7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7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7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7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7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7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7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7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7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7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7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7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8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8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8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8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8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8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8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8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8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8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8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8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8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8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8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8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8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90: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90: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91: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91: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92: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92: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93: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93: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94: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94: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5: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95: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96: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96: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7: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97: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98: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98: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99:notes"/>
          <p:cNvSpPr txBox="1"/>
          <p:nvPr>
            <p:ph idx="1" type="body"/>
          </p:nvPr>
        </p:nvSpPr>
        <p:spPr>
          <a:xfrm>
            <a:off x="906357" y="4716661"/>
            <a:ext cx="4984962" cy="4468416"/>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99:notes"/>
          <p:cNvSpPr/>
          <p:nvPr>
            <p:ph idx="2" type="sldImg"/>
          </p:nvPr>
        </p:nvSpPr>
        <p:spPr>
          <a:xfrm>
            <a:off x="88900" y="744538"/>
            <a:ext cx="6619875" cy="3724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9" name="Shape 9"/>
        <p:cNvGrpSpPr/>
        <p:nvPr/>
      </p:nvGrpSpPr>
      <p:grpSpPr>
        <a:xfrm>
          <a:off x="0" y="0"/>
          <a:ext cx="0" cy="0"/>
          <a:chOff x="0" y="0"/>
          <a:chExt cx="0" cy="0"/>
        </a:xfrm>
      </p:grpSpPr>
      <p:pic>
        <p:nvPicPr>
          <p:cNvPr id="10" name="Google Shape;10;p130"/>
          <p:cNvPicPr preferRelativeResize="0"/>
          <p:nvPr/>
        </p:nvPicPr>
        <p:blipFill rotWithShape="1">
          <a:blip r:embed="rId2">
            <a:alphaModFix/>
          </a:blip>
          <a:srcRect b="0" l="0" r="0" t="0"/>
          <a:stretch/>
        </p:blipFill>
        <p:spPr>
          <a:xfrm>
            <a:off x="21017132" y="859479"/>
            <a:ext cx="2950192" cy="1131834"/>
          </a:xfrm>
          <a:prstGeom prst="rect">
            <a:avLst/>
          </a:prstGeom>
          <a:noFill/>
          <a:ln>
            <a:noFill/>
          </a:ln>
        </p:spPr>
      </p:pic>
      <p:pic>
        <p:nvPicPr>
          <p:cNvPr id="11" name="Google Shape;11;p130"/>
          <p:cNvPicPr preferRelativeResize="0"/>
          <p:nvPr/>
        </p:nvPicPr>
        <p:blipFill rotWithShape="1">
          <a:blip r:embed="rId3">
            <a:alphaModFix/>
          </a:blip>
          <a:srcRect b="0" l="0" r="0" t="0"/>
          <a:stretch/>
        </p:blipFill>
        <p:spPr>
          <a:xfrm>
            <a:off x="0" y="0"/>
            <a:ext cx="24384000" cy="13716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 name="Shape 12"/>
        <p:cNvGrpSpPr/>
        <p:nvPr/>
      </p:nvGrpSpPr>
      <p:grpSpPr>
        <a:xfrm>
          <a:off x="0" y="0"/>
          <a:ext cx="0" cy="0"/>
          <a:chOff x="0" y="0"/>
          <a:chExt cx="0" cy="0"/>
        </a:xfrm>
      </p:grpSpPr>
      <p:pic>
        <p:nvPicPr>
          <p:cNvPr descr="A screenshot of a cell phone&#10;&#10;Description automatically generated" id="13" name="Google Shape;13;p131"/>
          <p:cNvPicPr preferRelativeResize="0"/>
          <p:nvPr/>
        </p:nvPicPr>
        <p:blipFill rotWithShape="1">
          <a:blip r:embed="rId2">
            <a:alphaModFix/>
          </a:blip>
          <a:srcRect b="0" l="0" r="0" t="0"/>
          <a:stretch/>
        </p:blipFill>
        <p:spPr>
          <a:xfrm>
            <a:off x="0" y="0"/>
            <a:ext cx="24384000" cy="13716000"/>
          </a:xfrm>
          <a:prstGeom prst="rect">
            <a:avLst/>
          </a:prstGeom>
          <a:noFill/>
          <a:ln>
            <a:noFill/>
          </a:ln>
        </p:spPr>
      </p:pic>
      <p:sp>
        <p:nvSpPr>
          <p:cNvPr id="14" name="Google Shape;14;p131"/>
          <p:cNvSpPr txBox="1"/>
          <p:nvPr>
            <p:ph type="title"/>
          </p:nvPr>
        </p:nvSpPr>
        <p:spPr>
          <a:xfrm>
            <a:off x="1845217" y="357188"/>
            <a:ext cx="15794390" cy="1710326"/>
          </a:xfrm>
          <a:prstGeom prst="rect">
            <a:avLst/>
          </a:prstGeom>
          <a:noFill/>
          <a:ln>
            <a:noFill/>
          </a:ln>
        </p:spPr>
        <p:txBody>
          <a:bodyPr anchorCtr="0" anchor="ctr" bIns="71425" lIns="71425" spcFirstLastPara="1" rIns="71425" wrap="square" tIns="71425">
            <a:normAutofit/>
          </a:bodyPr>
          <a:lstStyle>
            <a:lvl1pPr lvl="0" algn="l">
              <a:lnSpc>
                <a:spcPct val="100000"/>
              </a:lnSpc>
              <a:spcBef>
                <a:spcPts val="0"/>
              </a:spcBef>
              <a:spcAft>
                <a:spcPts val="0"/>
              </a:spcAft>
              <a:buClr>
                <a:srgbClr val="000000"/>
              </a:buClr>
              <a:buSzPts val="8200"/>
              <a:buFont typeface="Meiryo"/>
              <a:buNone/>
              <a:defRPr sz="8200">
                <a:latin typeface="Meiryo"/>
                <a:ea typeface="Meiryo"/>
                <a:cs typeface="Meiryo"/>
                <a:sym typeface="Meiryo"/>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131"/>
          <p:cNvSpPr txBox="1"/>
          <p:nvPr>
            <p:ph idx="12" type="sldNum"/>
          </p:nvPr>
        </p:nvSpPr>
        <p:spPr>
          <a:xfrm>
            <a:off x="8820083" y="13156977"/>
            <a:ext cx="6743833" cy="48282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1pPr>
            <a:lvl2pPr indent="0" lvl="1"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2pPr>
            <a:lvl3pPr indent="0" lvl="2"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3pPr>
            <a:lvl4pPr indent="0" lvl="3"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4pPr>
            <a:lvl5pPr indent="0" lvl="4"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5pPr>
            <a:lvl6pPr indent="0" lvl="5"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6pPr>
            <a:lvl7pPr indent="0" lvl="6"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7pPr>
            <a:lvl8pPr indent="0" lvl="7"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8pPr>
            <a:lvl9pPr indent="0" lvl="8" marL="0" algn="ctr">
              <a:lnSpc>
                <a:spcPct val="100000"/>
              </a:lnSpc>
              <a:spcBef>
                <a:spcPts val="0"/>
              </a:spcBef>
              <a:spcAft>
                <a:spcPts val="0"/>
              </a:spcAft>
              <a:buClr>
                <a:schemeClr val="lt1"/>
              </a:buClr>
              <a:buSzPts val="2200"/>
              <a:buFont typeface="Meiryo"/>
              <a:buNone/>
              <a:defRPr b="0" i="0" sz="2200" u="none" cap="none" strike="noStrike">
                <a:solidFill>
                  <a:schemeClr val="lt1"/>
                </a:solidFill>
                <a:latin typeface="Meiryo"/>
                <a:ea typeface="Meiryo"/>
                <a:cs typeface="Meiryo"/>
                <a:sym typeface="Meiryo"/>
              </a:defRPr>
            </a:lvl9pPr>
          </a:lstStyle>
          <a:p>
            <a:pPr indent="0" lvl="0" marL="0" rtl="0" algn="ctr">
              <a:spcBef>
                <a:spcPts val="0"/>
              </a:spcBef>
              <a:spcAft>
                <a:spcPts val="0"/>
              </a:spcAft>
              <a:buNone/>
            </a:pPr>
            <a:r>
              <a:rPr lang="en-US"/>
              <a:t>Copyright </a:t>
            </a:r>
            <a:r>
              <a:rPr i="1" lang="en-US"/>
              <a:t>© </a:t>
            </a:r>
            <a:r>
              <a:rPr lang="en-US"/>
              <a:t>VTI Academy All Right Reserved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16" name="Shape 16"/>
        <p:cNvGrpSpPr/>
        <p:nvPr/>
      </p:nvGrpSpPr>
      <p:grpSpPr>
        <a:xfrm>
          <a:off x="0" y="0"/>
          <a:ext cx="0" cy="0"/>
          <a:chOff x="0" y="0"/>
          <a:chExt cx="0" cy="0"/>
        </a:xfrm>
      </p:grpSpPr>
      <p:cxnSp>
        <p:nvCxnSpPr>
          <p:cNvPr id="17" name="Google Shape;17;p132"/>
          <p:cNvCxnSpPr/>
          <p:nvPr/>
        </p:nvCxnSpPr>
        <p:spPr>
          <a:xfrm>
            <a:off x="482600" y="1412390"/>
            <a:ext cx="21521992" cy="0"/>
          </a:xfrm>
          <a:prstGeom prst="straightConnector1">
            <a:avLst/>
          </a:prstGeom>
          <a:noFill/>
          <a:ln cap="flat" cmpd="sng" w="19050">
            <a:solidFill>
              <a:srgbClr val="3C5A99"/>
            </a:solidFill>
            <a:prstDash val="solid"/>
            <a:miter lim="800000"/>
            <a:headEnd len="sm" w="sm" type="none"/>
            <a:tailEnd len="sm" w="sm" type="none"/>
          </a:ln>
        </p:spPr>
      </p:cxnSp>
      <p:sp>
        <p:nvSpPr>
          <p:cNvPr id="18" name="Google Shape;18;p132"/>
          <p:cNvSpPr/>
          <p:nvPr/>
        </p:nvSpPr>
        <p:spPr>
          <a:xfrm>
            <a:off x="0" y="12670972"/>
            <a:ext cx="24384000" cy="1045028"/>
          </a:xfrm>
          <a:prstGeom prst="rect">
            <a:avLst/>
          </a:prstGeom>
          <a:solidFill>
            <a:srgbClr val="3C5A99"/>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Times New Roman"/>
              <a:buNone/>
            </a:pPr>
            <a:r>
              <a:t/>
            </a:r>
            <a:endParaRPr b="1" i="0" sz="3600" u="none" cap="none" strike="noStrike">
              <a:solidFill>
                <a:schemeClr val="lt1"/>
              </a:solidFill>
              <a:latin typeface="Calibri"/>
              <a:ea typeface="Calibri"/>
              <a:cs typeface="Calibri"/>
              <a:sym typeface="Calibri"/>
            </a:endParaRPr>
          </a:p>
        </p:txBody>
      </p:sp>
      <p:sp>
        <p:nvSpPr>
          <p:cNvPr id="19" name="Google Shape;19;p132"/>
          <p:cNvSpPr/>
          <p:nvPr/>
        </p:nvSpPr>
        <p:spPr>
          <a:xfrm>
            <a:off x="6781639" y="12854932"/>
            <a:ext cx="10458958" cy="677108"/>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chemeClr val="lt1"/>
              </a:buClr>
              <a:buSzPts val="3200"/>
              <a:buFont typeface="Times New Roman"/>
              <a:buNone/>
            </a:pPr>
            <a:r>
              <a:rPr b="1" i="0" lang="en-US" sz="3200" u="none" cap="none" strike="noStrike">
                <a:solidFill>
                  <a:schemeClr val="lt1"/>
                </a:solidFill>
                <a:latin typeface="Times New Roman"/>
                <a:ea typeface="Times New Roman"/>
                <a:cs typeface="Times New Roman"/>
                <a:sym typeface="Times New Roman"/>
              </a:rPr>
              <a:t>Copyright </a:t>
            </a:r>
            <a:r>
              <a:rPr b="1" i="1" lang="en-US" sz="3200" u="none" cap="none" strike="noStrike">
                <a:solidFill>
                  <a:schemeClr val="lt1"/>
                </a:solidFill>
                <a:latin typeface="Times New Roman"/>
                <a:ea typeface="Times New Roman"/>
                <a:cs typeface="Times New Roman"/>
                <a:sym typeface="Times New Roman"/>
              </a:rPr>
              <a:t>© </a:t>
            </a:r>
            <a:r>
              <a:rPr b="1" i="0" lang="en-US" sz="3200" u="none" cap="none" strike="noStrike">
                <a:solidFill>
                  <a:schemeClr val="lt1"/>
                </a:solidFill>
                <a:latin typeface="Times New Roman"/>
                <a:ea typeface="Times New Roman"/>
                <a:cs typeface="Times New Roman"/>
                <a:sym typeface="Times New Roman"/>
              </a:rPr>
              <a:t>VTI Academy All Right Reserved </a:t>
            </a:r>
            <a:endParaRPr b="1" i="0" sz="3200" u="none" cap="none" strike="noStrike">
              <a:solidFill>
                <a:schemeClr val="lt1"/>
              </a:solidFill>
              <a:latin typeface="Times New Roman"/>
              <a:ea typeface="Times New Roman"/>
              <a:cs typeface="Times New Roman"/>
              <a:sym typeface="Times New Roman"/>
            </a:endParaRPr>
          </a:p>
        </p:txBody>
      </p:sp>
      <p:cxnSp>
        <p:nvCxnSpPr>
          <p:cNvPr id="20" name="Google Shape;20;p132"/>
          <p:cNvCxnSpPr/>
          <p:nvPr/>
        </p:nvCxnSpPr>
        <p:spPr>
          <a:xfrm>
            <a:off x="14610736" y="1412390"/>
            <a:ext cx="7393856" cy="0"/>
          </a:xfrm>
          <a:prstGeom prst="straightConnector1">
            <a:avLst/>
          </a:prstGeom>
          <a:noFill/>
          <a:ln cap="flat" cmpd="sng" w="19050">
            <a:solidFill>
              <a:srgbClr val="FFC000"/>
            </a:solidFill>
            <a:prstDash val="solid"/>
            <a:miter lim="800000"/>
            <a:headEnd len="sm" w="sm" type="none"/>
            <a:tailEnd len="sm" w="sm" type="none"/>
          </a:ln>
        </p:spPr>
      </p:cxnSp>
      <p:cxnSp>
        <p:nvCxnSpPr>
          <p:cNvPr id="21" name="Google Shape;21;p132"/>
          <p:cNvCxnSpPr/>
          <p:nvPr/>
        </p:nvCxnSpPr>
        <p:spPr>
          <a:xfrm>
            <a:off x="0" y="12670972"/>
            <a:ext cx="24384000" cy="0"/>
          </a:xfrm>
          <a:prstGeom prst="straightConnector1">
            <a:avLst/>
          </a:prstGeom>
          <a:noFill/>
          <a:ln cap="flat" cmpd="sng" w="19050">
            <a:solidFill>
              <a:srgbClr val="FFC000"/>
            </a:solidFill>
            <a:prstDash val="solid"/>
            <a:miter lim="800000"/>
            <a:headEnd len="sm" w="sm" type="none"/>
            <a:tailEnd len="sm" w="sm" type="none"/>
          </a:ln>
        </p:spPr>
      </p:cxnSp>
      <p:pic>
        <p:nvPicPr>
          <p:cNvPr descr="A picture containing drawing&#10;&#10;Description automatically generated" id="22" name="Google Shape;22;p132"/>
          <p:cNvPicPr preferRelativeResize="0"/>
          <p:nvPr/>
        </p:nvPicPr>
        <p:blipFill rotWithShape="1">
          <a:blip r:embed="rId2">
            <a:alphaModFix/>
          </a:blip>
          <a:srcRect b="0" l="0" r="0" t="0"/>
          <a:stretch/>
        </p:blipFill>
        <p:spPr>
          <a:xfrm>
            <a:off x="19252276" y="-25180"/>
            <a:ext cx="5131724" cy="1437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23" name="Shape 23"/>
        <p:cNvGrpSpPr/>
        <p:nvPr/>
      </p:nvGrpSpPr>
      <p:grpSpPr>
        <a:xfrm>
          <a:off x="0" y="0"/>
          <a:ext cx="0" cy="0"/>
          <a:chOff x="0" y="0"/>
          <a:chExt cx="0" cy="0"/>
        </a:xfrm>
      </p:grpSpPr>
      <p:sp>
        <p:nvSpPr>
          <p:cNvPr id="24" name="Google Shape;24;p133"/>
          <p:cNvSpPr txBox="1"/>
          <p:nvPr>
            <p:ph type="title"/>
          </p:nvPr>
        </p:nvSpPr>
        <p:spPr>
          <a:xfrm>
            <a:off x="1845217" y="357188"/>
            <a:ext cx="18701658" cy="1710326"/>
          </a:xfrm>
          <a:prstGeom prst="rect">
            <a:avLst/>
          </a:prstGeom>
          <a:noFill/>
          <a:ln>
            <a:noFill/>
          </a:ln>
        </p:spPr>
        <p:txBody>
          <a:bodyPr anchorCtr="0" anchor="ctr" bIns="71425" lIns="71425" spcFirstLastPara="1" rIns="71425" wrap="square" tIns="71425">
            <a:normAutofit/>
          </a:bodyPr>
          <a:lstStyle>
            <a:lvl1pPr lvl="0" algn="l">
              <a:lnSpc>
                <a:spcPct val="100000"/>
              </a:lnSpc>
              <a:spcBef>
                <a:spcPts val="0"/>
              </a:spcBef>
              <a:spcAft>
                <a:spcPts val="0"/>
              </a:spcAft>
              <a:buClr>
                <a:srgbClr val="000000"/>
              </a:buClr>
              <a:buSzPts val="8200"/>
              <a:buFont typeface="Meiryo"/>
              <a:buNone/>
              <a:defRPr sz="8200">
                <a:latin typeface="Meiryo"/>
                <a:ea typeface="Meiryo"/>
                <a:cs typeface="Meiryo"/>
                <a:sym typeface="Meiryo"/>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5" name="Google Shape;25;p133"/>
          <p:cNvSpPr txBox="1"/>
          <p:nvPr>
            <p:ph idx="10" type="dt"/>
          </p:nvPr>
        </p:nvSpPr>
        <p:spPr>
          <a:xfrm>
            <a:off x="1676400" y="12712701"/>
            <a:ext cx="5486400" cy="730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9pPr>
          </a:lstStyle>
          <a:p/>
        </p:txBody>
      </p:sp>
      <p:sp>
        <p:nvSpPr>
          <p:cNvPr id="26" name="Google Shape;26;p133"/>
          <p:cNvSpPr txBox="1"/>
          <p:nvPr>
            <p:ph idx="11" type="ftr"/>
          </p:nvPr>
        </p:nvSpPr>
        <p:spPr>
          <a:xfrm>
            <a:off x="8077200" y="12712701"/>
            <a:ext cx="8229600" cy="730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3200"/>
              <a:buFont typeface="Times New Roman"/>
              <a:buNone/>
              <a:defRPr b="1" i="0" sz="3200" u="none" cap="none" strike="noStrike">
                <a:solidFill>
                  <a:srgbClr val="000000"/>
                </a:solidFill>
                <a:latin typeface="Times New Roman"/>
                <a:ea typeface="Times New Roman"/>
                <a:cs typeface="Times New Roman"/>
                <a:sym typeface="Times New Roman"/>
              </a:defRPr>
            </a:lvl9pPr>
          </a:lstStyle>
          <a:p/>
        </p:txBody>
      </p:sp>
      <p:sp>
        <p:nvSpPr>
          <p:cNvPr id="27" name="Google Shape;27;p133"/>
          <p:cNvSpPr txBox="1"/>
          <p:nvPr>
            <p:ph idx="12" type="sldNum"/>
          </p:nvPr>
        </p:nvSpPr>
        <p:spPr>
          <a:xfrm>
            <a:off x="11962817" y="13073062"/>
            <a:ext cx="448840" cy="48282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Times New Roman"/>
              <a:buNone/>
              <a:defRPr/>
            </a:lvl1pPr>
            <a:lvl2pPr indent="0" lvl="1" marL="0" algn="ctr">
              <a:lnSpc>
                <a:spcPct val="100000"/>
              </a:lnSpc>
              <a:spcBef>
                <a:spcPts val="0"/>
              </a:spcBef>
              <a:spcAft>
                <a:spcPts val="0"/>
              </a:spcAft>
              <a:buClr>
                <a:srgbClr val="000000"/>
              </a:buClr>
              <a:buSzPts val="2200"/>
              <a:buFont typeface="Times New Roman"/>
              <a:buNone/>
              <a:defRPr/>
            </a:lvl2pPr>
            <a:lvl3pPr indent="0" lvl="2" marL="0" algn="ctr">
              <a:lnSpc>
                <a:spcPct val="100000"/>
              </a:lnSpc>
              <a:spcBef>
                <a:spcPts val="0"/>
              </a:spcBef>
              <a:spcAft>
                <a:spcPts val="0"/>
              </a:spcAft>
              <a:buClr>
                <a:srgbClr val="000000"/>
              </a:buClr>
              <a:buSzPts val="2200"/>
              <a:buFont typeface="Times New Roman"/>
              <a:buNone/>
              <a:defRPr/>
            </a:lvl3pPr>
            <a:lvl4pPr indent="0" lvl="3" marL="0" algn="ctr">
              <a:lnSpc>
                <a:spcPct val="100000"/>
              </a:lnSpc>
              <a:spcBef>
                <a:spcPts val="0"/>
              </a:spcBef>
              <a:spcAft>
                <a:spcPts val="0"/>
              </a:spcAft>
              <a:buClr>
                <a:srgbClr val="000000"/>
              </a:buClr>
              <a:buSzPts val="2200"/>
              <a:buFont typeface="Times New Roman"/>
              <a:buNone/>
              <a:defRPr/>
            </a:lvl4pPr>
            <a:lvl5pPr indent="0" lvl="4" marL="0" algn="ctr">
              <a:lnSpc>
                <a:spcPct val="100000"/>
              </a:lnSpc>
              <a:spcBef>
                <a:spcPts val="0"/>
              </a:spcBef>
              <a:spcAft>
                <a:spcPts val="0"/>
              </a:spcAft>
              <a:buClr>
                <a:srgbClr val="000000"/>
              </a:buClr>
              <a:buSzPts val="2200"/>
              <a:buFont typeface="Times New Roman"/>
              <a:buNone/>
              <a:defRPr/>
            </a:lvl5pPr>
            <a:lvl6pPr indent="0" lvl="5" marL="0" algn="ctr">
              <a:lnSpc>
                <a:spcPct val="100000"/>
              </a:lnSpc>
              <a:spcBef>
                <a:spcPts val="0"/>
              </a:spcBef>
              <a:spcAft>
                <a:spcPts val="0"/>
              </a:spcAft>
              <a:buClr>
                <a:srgbClr val="000000"/>
              </a:buClr>
              <a:buSzPts val="2200"/>
              <a:buFont typeface="Times New Roman"/>
              <a:buNone/>
              <a:defRPr/>
            </a:lvl6pPr>
            <a:lvl7pPr indent="0" lvl="6" marL="0" algn="ctr">
              <a:lnSpc>
                <a:spcPct val="100000"/>
              </a:lnSpc>
              <a:spcBef>
                <a:spcPts val="0"/>
              </a:spcBef>
              <a:spcAft>
                <a:spcPts val="0"/>
              </a:spcAft>
              <a:buClr>
                <a:srgbClr val="000000"/>
              </a:buClr>
              <a:buSzPts val="2200"/>
              <a:buFont typeface="Times New Roman"/>
              <a:buNone/>
              <a:defRPr/>
            </a:lvl7pPr>
            <a:lvl8pPr indent="0" lvl="7" marL="0" algn="ctr">
              <a:lnSpc>
                <a:spcPct val="100000"/>
              </a:lnSpc>
              <a:spcBef>
                <a:spcPts val="0"/>
              </a:spcBef>
              <a:spcAft>
                <a:spcPts val="0"/>
              </a:spcAft>
              <a:buClr>
                <a:srgbClr val="000000"/>
              </a:buClr>
              <a:buSzPts val="2200"/>
              <a:buFont typeface="Times New Roman"/>
              <a:buNone/>
              <a:defRPr/>
            </a:lvl8pPr>
            <a:lvl9pPr indent="0" lvl="8" marL="0" algn="ctr">
              <a:lnSpc>
                <a:spcPct val="100000"/>
              </a:lnSpc>
              <a:spcBef>
                <a:spcPts val="0"/>
              </a:spcBef>
              <a:spcAft>
                <a:spcPts val="0"/>
              </a:spcAft>
              <a:buClr>
                <a:srgbClr val="000000"/>
              </a:buClr>
              <a:buSzPts val="2200"/>
              <a:buFont typeface="Times New Roman"/>
              <a:buNone/>
              <a:defRPr/>
            </a:lvl9pPr>
          </a:lstStyle>
          <a:p>
            <a:pPr indent="0" lvl="0" marL="0" rtl="0" algn="ctr">
              <a:spcBef>
                <a:spcPts val="0"/>
              </a:spcBef>
              <a:spcAft>
                <a:spcPts val="0"/>
              </a:spcAft>
              <a:buNone/>
            </a:pPr>
            <a:fld id="{00000000-1234-1234-1234-123412341234}" type="slidenum">
              <a:rPr lang="en-US"/>
              <a:t>‹#›</a:t>
            </a:fld>
            <a:endParaRPr/>
          </a:p>
        </p:txBody>
      </p:sp>
      <p:cxnSp>
        <p:nvCxnSpPr>
          <p:cNvPr id="28" name="Google Shape;28;p133"/>
          <p:cNvCxnSpPr/>
          <p:nvPr/>
        </p:nvCxnSpPr>
        <p:spPr>
          <a:xfrm>
            <a:off x="1845217" y="1893677"/>
            <a:ext cx="18701658" cy="0"/>
          </a:xfrm>
          <a:prstGeom prst="straightConnector1">
            <a:avLst/>
          </a:prstGeom>
          <a:noFill/>
          <a:ln cap="rnd" cmpd="sng" w="38100">
            <a:solidFill>
              <a:srgbClr val="057BBA">
                <a:alpha val="80000"/>
              </a:srgbClr>
            </a:solidFill>
            <a:prstDash val="solid"/>
            <a:round/>
            <a:headEnd len="sm" w="sm" type="none"/>
            <a:tailEnd len="sm" w="sm" type="none"/>
          </a:ln>
        </p:spPr>
      </p:cxnSp>
      <p:pic>
        <p:nvPicPr>
          <p:cNvPr descr="A close up of a sign&#10;&#10;Description automatically generated" id="29" name="Google Shape;29;p133"/>
          <p:cNvPicPr preferRelativeResize="0"/>
          <p:nvPr/>
        </p:nvPicPr>
        <p:blipFill rotWithShape="1">
          <a:blip r:embed="rId2">
            <a:alphaModFix/>
          </a:blip>
          <a:srcRect b="0" l="0" r="0" t="0"/>
          <a:stretch/>
        </p:blipFill>
        <p:spPr>
          <a:xfrm>
            <a:off x="20812883" y="427995"/>
            <a:ext cx="2645634" cy="16395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30"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29"/>
          <p:cNvSpPr txBox="1"/>
          <p:nvPr>
            <p:ph type="title"/>
          </p:nvPr>
        </p:nvSpPr>
        <p:spPr>
          <a:xfrm>
            <a:off x="4387453" y="357187"/>
            <a:ext cx="15609094"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1200"/>
              <a:buFont typeface="Times New Roman"/>
              <a:buNone/>
              <a:defRPr b="0" i="0" sz="11200" u="none" cap="none" strike="noStrike">
                <a:solidFill>
                  <a:srgbClr val="000000"/>
                </a:solidFill>
                <a:latin typeface="Times New Roman"/>
                <a:ea typeface="Times New Roman"/>
                <a:cs typeface="Times New Roman"/>
                <a:sym typeface="Times New Roman"/>
              </a:defRPr>
            </a:lvl9pPr>
          </a:lstStyle>
          <a:p/>
        </p:txBody>
      </p:sp>
      <p:sp>
        <p:nvSpPr>
          <p:cNvPr id="7" name="Google Shape;7;p129"/>
          <p:cNvSpPr txBox="1"/>
          <p:nvPr>
            <p:ph idx="1" type="body"/>
          </p:nvPr>
        </p:nvSpPr>
        <p:spPr>
          <a:xfrm>
            <a:off x="4387453" y="3643312"/>
            <a:ext cx="15609094" cy="8840392"/>
          </a:xfrm>
          <a:prstGeom prst="rect">
            <a:avLst/>
          </a:prstGeom>
          <a:noFill/>
          <a:ln>
            <a:noFill/>
          </a:ln>
        </p:spPr>
        <p:txBody>
          <a:bodyPr anchorCtr="0" anchor="ctr" bIns="71425" lIns="71425" spcFirstLastPara="1" rIns="71425" wrap="square" tIns="71425">
            <a:normAutofit/>
          </a:bodyPr>
          <a:lstStyle>
            <a:lvl1pPr indent="-633730" lvl="0" marL="4572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1pPr>
            <a:lvl2pPr indent="-633730" lvl="1" marL="9144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2pPr>
            <a:lvl3pPr indent="-633730" lvl="2" marL="13716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3pPr>
            <a:lvl4pPr indent="-633730" lvl="3" marL="18288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4pPr>
            <a:lvl5pPr indent="-633729" lvl="4" marL="22860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5pPr>
            <a:lvl6pPr indent="-633729" lvl="5" marL="27432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6pPr>
            <a:lvl7pPr indent="-633729" lvl="6" marL="32004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7pPr>
            <a:lvl8pPr indent="-633729" lvl="7" marL="36576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8pPr>
            <a:lvl9pPr indent="-633729" lvl="8" marL="4114800" marR="0" rtl="0" algn="l">
              <a:lnSpc>
                <a:spcPct val="100000"/>
              </a:lnSpc>
              <a:spcBef>
                <a:spcPts val="5900"/>
              </a:spcBef>
              <a:spcAft>
                <a:spcPts val="0"/>
              </a:spcAft>
              <a:buClr>
                <a:srgbClr val="000000"/>
              </a:buClr>
              <a:buSzPts val="6380"/>
              <a:buFont typeface="Times New Roman"/>
              <a:buChar char="•"/>
              <a:defRPr b="0" i="0" sz="4400" u="none" cap="none" strike="noStrike">
                <a:solidFill>
                  <a:srgbClr val="000000"/>
                </a:solidFill>
                <a:latin typeface="Times New Roman"/>
                <a:ea typeface="Times New Roman"/>
                <a:cs typeface="Times New Roman"/>
                <a:sym typeface="Times New Roman"/>
              </a:defRPr>
            </a:lvl9pPr>
          </a:lstStyle>
          <a:p/>
        </p:txBody>
      </p:sp>
      <p:sp>
        <p:nvSpPr>
          <p:cNvPr id="8" name="Google Shape;8;p129"/>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2200"/>
              <a:buFont typeface="Times New Roman"/>
              <a:buNone/>
              <a:defRPr b="0" i="0" sz="22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mailto:duy.nguyenngoc1@vti.com.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5.png"/><Relationship Id="rId5" Type="http://schemas.openxmlformats.org/officeDocument/2006/relationships/image" Target="../media/image19.png"/><Relationship Id="rId6" Type="http://schemas.openxmlformats.org/officeDocument/2006/relationships/image" Target="../media/image3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6.png"/><Relationship Id="rId4" Type="http://schemas.openxmlformats.org/officeDocument/2006/relationships/image" Target="../media/image139.png"/><Relationship Id="rId5" Type="http://schemas.openxmlformats.org/officeDocument/2006/relationships/hyperlink" Target="https://speedtest.globalaccelerator.aws/" TargetMode="External"/><Relationship Id="rId6" Type="http://schemas.openxmlformats.org/officeDocument/2006/relationships/hyperlink" Target="https://aws.amazon.com/global-accelerator/pric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65.png"/><Relationship Id="rId4" Type="http://schemas.openxmlformats.org/officeDocument/2006/relationships/hyperlink" Target="https://www.youtube.com/watch?v=Docl4julOQw"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www.youtube.com/watch?v=Docl4julOQw" TargetMode="External"/><Relationship Id="rId4" Type="http://schemas.openxmlformats.org/officeDocument/2006/relationships/hyperlink" Target="https://docs.aws.amazon.com/global-accelerator/latest/dg/getting-started.html#getting-started-custom-routing" TargetMode="External"/><Relationship Id="rId5" Type="http://schemas.openxmlformats.org/officeDocument/2006/relationships/hyperlink" Target="https://intro-to-global-accelerator.workshop.aws/en/create-accelerator.html"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48.png"/><Relationship Id="rId4" Type="http://schemas.openxmlformats.org/officeDocument/2006/relationships/hyperlink" Target="https://docs.aws.amazon.com/vpc/latest/userguide/flow-logs-records-example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56.png"/><Relationship Id="rId4" Type="http://schemas.openxmlformats.org/officeDocument/2006/relationships/hyperlink" Target="https://www.youtube.com/watch?v=TzwrVF-45t0" TargetMode="External"/><Relationship Id="rId5" Type="http://schemas.openxmlformats.org/officeDocument/2006/relationships/hyperlink" Target="https://docs.aws.amazon.com/vpc/latest/userguide/flow-logs-athena.htm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55.png"/><Relationship Id="rId4" Type="http://schemas.openxmlformats.org/officeDocument/2006/relationships/hyperlink" Target="https://www.youtube.com/watch?v=Ks59Fff-q3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67.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4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59.png"/><Relationship Id="rId4" Type="http://schemas.openxmlformats.org/officeDocument/2006/relationships/image" Target="../media/image16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ocs.aws.amazon.com/"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aws.amazon.com/vpc/latest/userguide/default-vpc.html" TargetMode="External"/><Relationship Id="rId4" Type="http://schemas.openxmlformats.org/officeDocument/2006/relationships/hyperlink" Target="https://docs.aws.amazon.com/vpc/latest/userguide/Extend_VPCs.html" TargetMode="External"/><Relationship Id="rId5" Type="http://schemas.openxmlformats.org/officeDocument/2006/relationships/image" Target="../media/image39.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aws.amazon.com/vpc/latest/userguide/vpc-getting-started.html" TargetMode="External"/><Relationship Id="rId4" Type="http://schemas.openxmlformats.org/officeDocument/2006/relationships/hyperlink" Target="https://docs.aws.amazon.com/vpc/latest/userguide/get-started-ipv6.html" TargetMode="External"/><Relationship Id="rId5" Type="http://schemas.openxmlformats.org/officeDocument/2006/relationships/hyperlink" Target="https://docs.aws.amazon.com/vpc/latest/userguide/VPC_Scenario2.html" TargetMode="External"/><Relationship Id="rId6" Type="http://schemas.openxmlformats.org/officeDocument/2006/relationships/hyperlink" Target="https://docs.aws.amazon.com/vpc/latest/userguide/VPC_Scenario3.html" TargetMode="External"/><Relationship Id="rId7" Type="http://schemas.openxmlformats.org/officeDocument/2006/relationships/hyperlink" Target="https://docs.aws.amazon.com/vpc/latest/userguide/VPC_Scenario4.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hyperlink" Target="https://www.guru99.com/difference-ipv4-vs-ipv6.html" TargetMode="External"/><Relationship Id="rId5" Type="http://schemas.openxmlformats.org/officeDocument/2006/relationships/image" Target="../media/image35.png"/><Relationship Id="rId6"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69.png"/><Relationship Id="rId5" Type="http://schemas.openxmlformats.org/officeDocument/2006/relationships/hyperlink" Target="https://cidr.xyz/" TargetMode="External"/><Relationship Id="rId6" Type="http://schemas.openxmlformats.org/officeDocument/2006/relationships/hyperlink" Target="https://www.ipaddressguide.com/cidr" TargetMode="External"/><Relationship Id="rId7" Type="http://schemas.openxmlformats.org/officeDocument/2006/relationships/hyperlink" Target="https://network00.com/NetworkTools/IPv6AddressPlann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ws.amazon.com/vpc/pricing"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1.png"/><Relationship Id="rId9"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92.png"/><Relationship Id="rId7" Type="http://schemas.openxmlformats.org/officeDocument/2006/relationships/image" Target="../media/image70.png"/><Relationship Id="rId8"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0.png"/><Relationship Id="rId4" Type="http://schemas.openxmlformats.org/officeDocument/2006/relationships/hyperlink" Target="https://docs.aws.amazon.com/vpc/latest/userguide/vpc-network-acls.html#nacl-task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hyperlink" Target="https://docs.aws.amazon.com/vpc/latest/userguide/VPC_Internet_Gateway.html#working-with-igw" TargetMode="External"/><Relationship Id="rId5"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ocs.aws.amazon.com/vpc/latest/userguide/VPC_NAT_Instance.html#NATInstance" TargetMode="Externa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ocs.aws.amazon.com/vpc/latest/userguide/vpc-nat-gateway.html#nat-gateway-working-with" TargetMode="Externa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8.png"/><Relationship Id="rId4" Type="http://schemas.openxmlformats.org/officeDocument/2006/relationships/hyperlink" Target="https://docs.aws.amazon.com/vpc/latest/userguide/vpc-nat-comparison.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hyperlink" Target="https://docs.aws.amazon.com/vpc/latest/userguide/egress-only-internet-gateway.html#egress-only-internet-gateway-working-with" TargetMode="External"/><Relationship Id="rId5"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hyperlink" Target="https://aws-quickstart.github.io/quickstart-linux-bastion/#_linux_bastion_hosts_on_aw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youtube.com/watch?v=GdE_ke25e5o" TargetMode="External"/><Relationship Id="rId4" Type="http://schemas.openxmlformats.org/officeDocument/2006/relationships/hyperlink" Target="https://docs.aws.amazon.com/systems-manager/latest/userguide/session-manager-getting-started.html" TargetMode="External"/><Relationship Id="rId5"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cidr.xyz/" TargetMode="External"/><Relationship Id="rId7"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7.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1.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aws.amazon.com/ec2/pricing/on-demand/#Data_Transfer" TargetMode="Externa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youtu.be/w-5lSvqSkjs?t=1041" TargetMode="External"/><Relationship Id="rId4" Type="http://schemas.openxmlformats.org/officeDocument/2006/relationships/hyperlink" Target="https://docs.aws.amazon.com/vpc/latest/peering/working-with-vpc-peering.html" TargetMode="External"/><Relationship Id="rId5" Type="http://schemas.openxmlformats.org/officeDocument/2006/relationships/image" Target="../media/image89.png"/><Relationship Id="rId6" Type="http://schemas.openxmlformats.org/officeDocument/2006/relationships/image" Target="../media/image87.png"/><Relationship Id="rId7"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9.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hyperlink" Target="https://docs.aws.amazon.com/vpc/latest/peering/peering-configurations-full-access.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8.png"/><Relationship Id="rId4" Type="http://schemas.openxmlformats.org/officeDocument/2006/relationships/image" Target="../media/image104.png"/><Relationship Id="rId5" Type="http://schemas.openxmlformats.org/officeDocument/2006/relationships/hyperlink" Target="https://docs.aws.amazon.com/vpc/latest/peering/peering-configurations-partial-access.html" TargetMode="External"/><Relationship Id="rId6" Type="http://schemas.openxmlformats.org/officeDocument/2006/relationships/image" Target="../media/image100.png"/><Relationship Id="rId7" Type="http://schemas.openxmlformats.org/officeDocument/2006/relationships/hyperlink" Target="https://docs.aws.amazon.com/vpc/latest/peering/peering-configurations-classiclink.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aws.amazon.com/privatelink/pric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3.png"/><Relationship Id="rId4" Type="http://schemas.openxmlformats.org/officeDocument/2006/relationships/hyperlink" Target="https://youtu.be/zlFmrT2Do74" TargetMode="External"/><Relationship Id="rId5" Type="http://schemas.openxmlformats.org/officeDocument/2006/relationships/hyperlink" Target="https://docs.aws.amazon.com/vpc/latest/privatelink/vpce-interface.html#create-interface-endpoint" TargetMode="External"/><Relationship Id="rId6"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4.png"/><Relationship Id="rId4" Type="http://schemas.openxmlformats.org/officeDocument/2006/relationships/hyperlink" Target="https://www.youtube.com/watch?v=m8OZRZGfrFg" TargetMode="External"/><Relationship Id="rId5" Type="http://schemas.openxmlformats.org/officeDocument/2006/relationships/hyperlink" Target="https://docs.aws.amazon.com/vpc/latest/privatelink/vpce-gateway.html#create-gateway-endpoin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6.png"/><Relationship Id="rId4" Type="http://schemas.openxmlformats.org/officeDocument/2006/relationships/hyperlink" Target="https://docs.aws.amazon.com/vpc/latest/privatelink/vpce-gateway-load-balancer.html#create-gwlb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ws.amazon.com/vpn/pricing" TargetMode="External"/><Relationship Id="rId4" Type="http://schemas.openxmlformats.org/officeDocument/2006/relationships/image" Target="../media/image101.png"/><Relationship Id="rId5" Type="http://schemas.openxmlformats.org/officeDocument/2006/relationships/hyperlink" Target="https://docs.aws.amazon.com/vpn/index.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1.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8.png"/><Relationship Id="rId4" Type="http://schemas.openxmlformats.org/officeDocument/2006/relationships/image" Target="../media/image124.png"/><Relationship Id="rId5" Type="http://schemas.openxmlformats.org/officeDocument/2006/relationships/image" Target="../media/image107.png"/><Relationship Id="rId6"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docs.aws.amazon.com/vpn/latest/s2svpn/SetUpVPNConnections.html" TargetMode="External"/><Relationship Id="rId4" Type="http://schemas.openxmlformats.org/officeDocument/2006/relationships/hyperlink" Target="https://docs.aws.amazon.com/vpn/latest/s2svpn/SetUpVPNConnections.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0.png"/><Relationship Id="rId4" Type="http://schemas.openxmlformats.org/officeDocument/2006/relationships/image" Target="../media/image122.png"/><Relationship Id="rId5"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1.png"/><Relationship Id="rId4" Type="http://schemas.openxmlformats.org/officeDocument/2006/relationships/image" Target="../media/image127.png"/><Relationship Id="rId5" Type="http://schemas.openxmlformats.org/officeDocument/2006/relationships/hyperlink" Target="https://docs.aws.amazon.com/vpn/latest/clientvpn-admin/scenario.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docs.aws.amazon.com/vpn/latest/clientvpn-admin/cvpn-getting-started.html" TargetMode="External"/><Relationship Id="rId4" Type="http://schemas.openxmlformats.org/officeDocument/2006/relationships/hyperlink" Target="https://docs.aws.amazon.com/vpn/latest/clientvpn-admin/cvpn-getting-started.html" TargetMode="External"/><Relationship Id="rId5" Type="http://schemas.openxmlformats.org/officeDocument/2006/relationships/hyperlink" Target="https://docs.aws.amazon.com/vpn/latest/clientvpn-user/user-getting-started.html" TargetMode="External"/><Relationship Id="rId6" Type="http://schemas.openxmlformats.org/officeDocument/2006/relationships/image" Target="../media/image1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8.png"/><Relationship Id="rId4" Type="http://schemas.openxmlformats.org/officeDocument/2006/relationships/hyperlink" Target="https://docs.aws.amazon.com/directconnect/latest/UserGuide/Welcome.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aws.amazon.com/directconnect/pric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hyperlink" Target="https://www.youtube.com/watch?v=mj5V3_-QEW0"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partners.amazonaws.com/search/partners/?loc=Vietnam&amp;page=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34.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44.jpg"/><Relationship Id="rId4" Type="http://schemas.openxmlformats.org/officeDocument/2006/relationships/hyperlink" Target="https://docs.aws.amazon.com/vpc/latest/tgw/what-is-transit-gateway.html" TargetMode="External"/><Relationship Id="rId5" Type="http://schemas.openxmlformats.org/officeDocument/2006/relationships/image" Target="../media/image14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42.png"/><Relationship Id="rId4" Type="http://schemas.openxmlformats.org/officeDocument/2006/relationships/image" Target="../media/image123.png"/><Relationship Id="rId5" Type="http://schemas.openxmlformats.org/officeDocument/2006/relationships/image" Target="../media/image1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0.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32.png"/><Relationship Id="rId4" Type="http://schemas.openxmlformats.org/officeDocument/2006/relationships/image" Target="../media/image161.png"/><Relationship Id="rId5" Type="http://schemas.openxmlformats.org/officeDocument/2006/relationships/hyperlink" Target="https://docs.aws.amazon.com/vpc/latest/tgw/TGW_Scenarios.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docs.aws.amazon.com/vpc/latest/tgw/tgw-getting-started.html" TargetMode="External"/><Relationship Id="rId4" Type="http://schemas.openxmlformats.org/officeDocument/2006/relationships/hyperlink" Target="https://docs.aws.amazon.com/vpc/latest/tgw/tgw-getting-started.html" TargetMode="External"/><Relationship Id="rId5" Type="http://schemas.openxmlformats.org/officeDocument/2006/relationships/image" Target="../media/image151.jpg"/><Relationship Id="rId6" Type="http://schemas.openxmlformats.org/officeDocument/2006/relationships/image" Target="../media/image145.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docs.aws.amazon.com/ram/latest/userguide/getting-started.html" TargetMode="External"/><Relationship Id="rId4" Type="http://schemas.openxmlformats.org/officeDocument/2006/relationships/hyperlink" Target="https://docs.aws.amazon.com/ram/latest/userguide/getting-started.html" TargetMode="External"/><Relationship Id="rId5" Type="http://schemas.openxmlformats.org/officeDocument/2006/relationships/image" Target="../media/image1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54.pn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descr="A picture containing drawing&#10;&#10;Description automatically generated" id="35" name="Google Shape;35;p1"/>
          <p:cNvPicPr preferRelativeResize="0"/>
          <p:nvPr/>
        </p:nvPicPr>
        <p:blipFill rotWithShape="1">
          <a:blip r:embed="rId3">
            <a:alphaModFix/>
          </a:blip>
          <a:srcRect b="0" l="0" r="0" t="0"/>
          <a:stretch/>
        </p:blipFill>
        <p:spPr>
          <a:xfrm>
            <a:off x="1313650" y="1753558"/>
            <a:ext cx="5103775" cy="1429741"/>
          </a:xfrm>
          <a:prstGeom prst="rect">
            <a:avLst/>
          </a:prstGeom>
          <a:noFill/>
          <a:ln>
            <a:noFill/>
          </a:ln>
        </p:spPr>
      </p:pic>
      <p:sp>
        <p:nvSpPr>
          <p:cNvPr id="36" name="Google Shape;36;p1"/>
          <p:cNvSpPr/>
          <p:nvPr/>
        </p:nvSpPr>
        <p:spPr>
          <a:xfrm>
            <a:off x="1795790" y="3025157"/>
            <a:ext cx="5636029" cy="569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9BF"/>
              </a:buClr>
              <a:buSzPts val="3100"/>
              <a:buFont typeface="Times New Roman"/>
              <a:buNone/>
            </a:pPr>
            <a:r>
              <a:rPr b="1" i="0" lang="en-US" sz="3100" u="none" cap="none" strike="noStrike">
                <a:solidFill>
                  <a:srgbClr val="0079BF"/>
                </a:solidFill>
                <a:latin typeface="Times New Roman"/>
                <a:ea typeface="Times New Roman"/>
                <a:cs typeface="Times New Roman"/>
                <a:sym typeface="Times New Roman"/>
              </a:rPr>
              <a:t>WAY TO ENTERPRISE</a:t>
            </a:r>
            <a:endParaRPr/>
          </a:p>
        </p:txBody>
      </p:sp>
      <p:sp>
        <p:nvSpPr>
          <p:cNvPr id="37" name="Google Shape;37;p1"/>
          <p:cNvSpPr txBox="1"/>
          <p:nvPr/>
        </p:nvSpPr>
        <p:spPr>
          <a:xfrm>
            <a:off x="1215678" y="4549070"/>
            <a:ext cx="22486370" cy="131775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9BF"/>
              </a:buClr>
              <a:buSzPts val="4400"/>
              <a:buFont typeface="Times New Roman"/>
              <a:buNone/>
            </a:pPr>
            <a:r>
              <a:rPr b="0" i="0" lang="en-US" sz="10000" u="none" cap="none" strike="noStrike">
                <a:solidFill>
                  <a:srgbClr val="0079BF"/>
                </a:solidFill>
                <a:latin typeface="Times New Roman"/>
                <a:ea typeface="Times New Roman"/>
                <a:cs typeface="Times New Roman"/>
                <a:sym typeface="Times New Roman"/>
              </a:rPr>
              <a:t>AWS</a:t>
            </a:r>
            <a:endParaRPr b="0" i="0" sz="10000" u="none" cap="none" strike="noStrike">
              <a:solidFill>
                <a:srgbClr val="0079BF"/>
              </a:solidFill>
              <a:latin typeface="Times New Roman"/>
              <a:ea typeface="Times New Roman"/>
              <a:cs typeface="Times New Roman"/>
              <a:sym typeface="Times New Roman"/>
            </a:endParaRPr>
          </a:p>
        </p:txBody>
      </p:sp>
      <p:sp>
        <p:nvSpPr>
          <p:cNvPr id="38" name="Google Shape;38;p1"/>
          <p:cNvSpPr txBox="1"/>
          <p:nvPr/>
        </p:nvSpPr>
        <p:spPr>
          <a:xfrm>
            <a:off x="1795790" y="8295495"/>
            <a:ext cx="11871552" cy="28416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9BF"/>
              </a:buClr>
              <a:buSzPts val="3000"/>
              <a:buFont typeface="Times New Roman"/>
              <a:buNone/>
            </a:pPr>
            <a:r>
              <a:rPr b="1" i="0" lang="en-US" sz="5000" u="none" cap="none" strike="noStrike">
                <a:solidFill>
                  <a:srgbClr val="0079BF"/>
                </a:solidFill>
                <a:latin typeface="Times New Roman"/>
                <a:ea typeface="Times New Roman"/>
                <a:cs typeface="Times New Roman"/>
                <a:sym typeface="Times New Roman"/>
              </a:rPr>
              <a:t>VTI ACADEMY</a:t>
            </a:r>
            <a:endParaRPr/>
          </a:p>
          <a:p>
            <a:pPr indent="0" lvl="0" marL="0" marR="0" rtl="0" algn="l">
              <a:lnSpc>
                <a:spcPct val="100000"/>
              </a:lnSpc>
              <a:spcBef>
                <a:spcPts val="1000"/>
              </a:spcBef>
              <a:spcAft>
                <a:spcPts val="0"/>
              </a:spcAft>
              <a:buClr>
                <a:srgbClr val="0079BF"/>
              </a:buClr>
              <a:buSzPts val="3000"/>
              <a:buFont typeface="Times New Roman"/>
              <a:buNone/>
            </a:pPr>
            <a:r>
              <a:rPr b="1" i="0" lang="en-US" sz="5000" u="none" cap="none" strike="noStrike">
                <a:solidFill>
                  <a:srgbClr val="0079BF"/>
                </a:solidFill>
                <a:latin typeface="Times New Roman"/>
                <a:ea typeface="Times New Roman"/>
                <a:cs typeface="Times New Roman"/>
                <a:sym typeface="Times New Roman"/>
              </a:rPr>
              <a:t>Author: </a:t>
            </a:r>
            <a:r>
              <a:rPr b="1" i="0" lang="en-US" sz="5000" u="sng" cap="none" strike="noStrike">
                <a:solidFill>
                  <a:srgbClr val="0079BF"/>
                </a:solidFill>
                <a:latin typeface="Times New Roman"/>
                <a:ea typeface="Times New Roman"/>
                <a:cs typeface="Times New Roman"/>
                <a:sym typeface="Times New Roman"/>
                <a:hlinkClick r:id="rId4">
                  <a:extLst>
                    <a:ext uri="{A12FA001-AC4F-418D-AE19-62706E023703}">
                      <ahyp:hlinkClr val="tx"/>
                    </a:ext>
                  </a:extLst>
                </a:hlinkClick>
              </a:rPr>
              <a:t>duy.nguyenngoc1@vti.com.vn</a:t>
            </a:r>
            <a:endParaRPr b="1" i="0" sz="5000" u="none" cap="none" strike="noStrike">
              <a:solidFill>
                <a:srgbClr val="0079BF"/>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rgbClr val="0079BF"/>
              </a:buClr>
              <a:buSzPts val="3000"/>
              <a:buFont typeface="Times New Roman"/>
              <a:buNone/>
            </a:pPr>
            <a:r>
              <a:t/>
            </a:r>
            <a:endParaRPr b="1" i="0" sz="5000" u="none" cap="none" strike="noStrike">
              <a:solidFill>
                <a:srgbClr val="0079B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113" name="Google Shape;113;p10"/>
          <p:cNvPicPr preferRelativeResize="0"/>
          <p:nvPr/>
        </p:nvPicPr>
        <p:blipFill rotWithShape="1">
          <a:blip r:embed="rId3">
            <a:alphaModFix/>
          </a:blip>
          <a:srcRect b="0" l="0" r="0" t="0"/>
          <a:stretch/>
        </p:blipFill>
        <p:spPr>
          <a:xfrm>
            <a:off x="205175" y="5348287"/>
            <a:ext cx="10454803" cy="7223318"/>
          </a:xfrm>
          <a:prstGeom prst="rect">
            <a:avLst/>
          </a:prstGeom>
          <a:noFill/>
          <a:ln>
            <a:noFill/>
          </a:ln>
        </p:spPr>
      </p:pic>
      <p:pic>
        <p:nvPicPr>
          <p:cNvPr id="114" name="Google Shape;114;p10"/>
          <p:cNvPicPr preferRelativeResize="0"/>
          <p:nvPr/>
        </p:nvPicPr>
        <p:blipFill rotWithShape="1">
          <a:blip r:embed="rId4">
            <a:alphaModFix/>
          </a:blip>
          <a:srcRect b="0" l="0" r="0" t="0"/>
          <a:stretch/>
        </p:blipFill>
        <p:spPr>
          <a:xfrm>
            <a:off x="11195076" y="3585411"/>
            <a:ext cx="13024492" cy="2135914"/>
          </a:xfrm>
          <a:prstGeom prst="rect">
            <a:avLst/>
          </a:prstGeom>
          <a:noFill/>
          <a:ln>
            <a:noFill/>
          </a:ln>
        </p:spPr>
      </p:pic>
      <p:pic>
        <p:nvPicPr>
          <p:cNvPr id="115" name="Google Shape;115;p10"/>
          <p:cNvPicPr preferRelativeResize="0"/>
          <p:nvPr/>
        </p:nvPicPr>
        <p:blipFill rotWithShape="1">
          <a:blip r:embed="rId5">
            <a:alphaModFix/>
          </a:blip>
          <a:srcRect b="0" l="0" r="0" t="0"/>
          <a:stretch/>
        </p:blipFill>
        <p:spPr>
          <a:xfrm>
            <a:off x="11195076" y="5978789"/>
            <a:ext cx="13022940" cy="4308211"/>
          </a:xfrm>
          <a:prstGeom prst="rect">
            <a:avLst/>
          </a:prstGeom>
          <a:noFill/>
          <a:ln>
            <a:noFill/>
          </a:ln>
        </p:spPr>
      </p:pic>
      <p:pic>
        <p:nvPicPr>
          <p:cNvPr id="116" name="Google Shape;116;p10"/>
          <p:cNvPicPr preferRelativeResize="0"/>
          <p:nvPr/>
        </p:nvPicPr>
        <p:blipFill rotWithShape="1">
          <a:blip r:embed="rId6">
            <a:alphaModFix/>
          </a:blip>
          <a:srcRect b="0" l="0" r="0" t="0"/>
          <a:stretch/>
        </p:blipFill>
        <p:spPr>
          <a:xfrm>
            <a:off x="205177" y="3411110"/>
            <a:ext cx="10755592" cy="1713642"/>
          </a:xfrm>
          <a:prstGeom prst="rect">
            <a:avLst/>
          </a:prstGeom>
          <a:noFill/>
          <a:ln>
            <a:noFill/>
          </a:ln>
        </p:spPr>
      </p:pic>
      <p:sp>
        <p:nvSpPr>
          <p:cNvPr id="117" name="Google Shape;117;p10"/>
          <p:cNvSpPr txBox="1"/>
          <p:nvPr/>
        </p:nvSpPr>
        <p:spPr>
          <a:xfrm>
            <a:off x="1200151" y="2370387"/>
            <a:ext cx="9171070" cy="890172"/>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Launch instance into public subnets</a:t>
            </a:r>
            <a:endParaRPr b="0" i="0" sz="3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57" name="Google Shape;857;p100"/>
          <p:cNvSpPr txBox="1"/>
          <p:nvPr/>
        </p:nvSpPr>
        <p:spPr>
          <a:xfrm>
            <a:off x="1200152" y="2370385"/>
            <a:ext cx="21164548" cy="87167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Data from edge location to AWS will follow AWS private global network</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Only support Ipv4</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Up to 60% performance increase</a:t>
            </a:r>
            <a:endParaRPr/>
          </a:p>
        </p:txBody>
      </p:sp>
      <p:pic>
        <p:nvPicPr>
          <p:cNvPr id="858" name="Google Shape;858;p100"/>
          <p:cNvPicPr preferRelativeResize="0"/>
          <p:nvPr/>
        </p:nvPicPr>
        <p:blipFill rotWithShape="1">
          <a:blip r:embed="rId3">
            <a:alphaModFix/>
          </a:blip>
          <a:srcRect b="0" l="0" r="0" t="0"/>
          <a:stretch/>
        </p:blipFill>
        <p:spPr>
          <a:xfrm>
            <a:off x="1224084" y="5852442"/>
            <a:ext cx="10921520" cy="3234408"/>
          </a:xfrm>
          <a:prstGeom prst="rect">
            <a:avLst/>
          </a:prstGeom>
          <a:noFill/>
          <a:ln>
            <a:noFill/>
          </a:ln>
        </p:spPr>
      </p:pic>
      <p:pic>
        <p:nvPicPr>
          <p:cNvPr id="859" name="Google Shape;859;p100"/>
          <p:cNvPicPr preferRelativeResize="0"/>
          <p:nvPr/>
        </p:nvPicPr>
        <p:blipFill rotWithShape="1">
          <a:blip r:embed="rId4">
            <a:alphaModFix/>
          </a:blip>
          <a:srcRect b="0" l="0" r="0" t="0"/>
          <a:stretch/>
        </p:blipFill>
        <p:spPr>
          <a:xfrm>
            <a:off x="12769372" y="5852442"/>
            <a:ext cx="10910740" cy="3234408"/>
          </a:xfrm>
          <a:prstGeom prst="rect">
            <a:avLst/>
          </a:prstGeom>
          <a:noFill/>
          <a:ln>
            <a:noFill/>
          </a:ln>
        </p:spPr>
      </p:pic>
      <p:sp>
        <p:nvSpPr>
          <p:cNvPr id="860" name="Google Shape;860;p100"/>
          <p:cNvSpPr/>
          <p:nvPr/>
        </p:nvSpPr>
        <p:spPr>
          <a:xfrm>
            <a:off x="3046369" y="8974575"/>
            <a:ext cx="583044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Without AWS Global Accelerator</a:t>
            </a:r>
            <a:endParaRPr b="0" i="0" sz="3200" u="none" cap="none" strike="noStrike">
              <a:solidFill>
                <a:srgbClr val="000000"/>
              </a:solidFill>
              <a:latin typeface="Times New Roman"/>
              <a:ea typeface="Times New Roman"/>
              <a:cs typeface="Times New Roman"/>
              <a:sym typeface="Times New Roman"/>
            </a:endParaRPr>
          </a:p>
        </p:txBody>
      </p:sp>
      <p:sp>
        <p:nvSpPr>
          <p:cNvPr id="861" name="Google Shape;861;p100"/>
          <p:cNvSpPr/>
          <p:nvPr/>
        </p:nvSpPr>
        <p:spPr>
          <a:xfrm>
            <a:off x="15582833" y="8771662"/>
            <a:ext cx="528381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With AWS Global Accelerator</a:t>
            </a:r>
            <a:endParaRPr b="0" i="0" sz="3200" u="none" cap="none" strike="noStrike">
              <a:solidFill>
                <a:srgbClr val="000000"/>
              </a:solidFill>
              <a:latin typeface="Times New Roman"/>
              <a:ea typeface="Times New Roman"/>
              <a:cs typeface="Times New Roman"/>
              <a:sym typeface="Times New Roman"/>
            </a:endParaRPr>
          </a:p>
        </p:txBody>
      </p:sp>
      <p:sp>
        <p:nvSpPr>
          <p:cNvPr id="862" name="Google Shape;862;p100"/>
          <p:cNvSpPr/>
          <p:nvPr/>
        </p:nvSpPr>
        <p:spPr>
          <a:xfrm>
            <a:off x="6623802" y="9773232"/>
            <a:ext cx="103172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Tool for testing: </a:t>
            </a: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https://speedtest.globalaccelerator.aws</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
        <p:nvSpPr>
          <p:cNvPr id="863" name="Google Shape;863;p100"/>
          <p:cNvSpPr txBox="1"/>
          <p:nvPr/>
        </p:nvSpPr>
        <p:spPr>
          <a:xfrm>
            <a:off x="1200149" y="10727175"/>
            <a:ext cx="20931066" cy="1045726"/>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a:t>
            </a:r>
            <a:r>
              <a:rPr b="0" i="0" lang="en-US" sz="35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https://aws.amazon.com/global-accelerator/pricing</a:t>
            </a:r>
            <a:r>
              <a:rPr b="0" i="0" lang="en-US" sz="3500" u="none" cap="none" strike="noStrike">
                <a:solidFill>
                  <a:srgbClr val="000000"/>
                </a:solidFill>
                <a:latin typeface="Times New Roman"/>
                <a:ea typeface="Times New Roman"/>
                <a:cs typeface="Times New Roman"/>
                <a:sym typeface="Times New Roman"/>
              </a:rPr>
              <a:t>   </a:t>
            </a:r>
            <a:endParaRPr b="0" i="0" sz="3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69" name="Google Shape;869;p101"/>
          <p:cNvSpPr txBox="1"/>
          <p:nvPr/>
        </p:nvSpPr>
        <p:spPr>
          <a:xfrm>
            <a:off x="1200152" y="2370385"/>
            <a:ext cx="8077198" cy="50972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App run in multiple regions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Gaming</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Real-time communication …</a:t>
            </a:r>
            <a:endParaRPr b="0" i="0" sz="3000" u="none" cap="none" strike="noStrike">
              <a:solidFill>
                <a:srgbClr val="000000"/>
              </a:solidFill>
              <a:latin typeface="Times New Roman"/>
              <a:ea typeface="Times New Roman"/>
              <a:cs typeface="Times New Roman"/>
              <a:sym typeface="Times New Roman"/>
            </a:endParaRPr>
          </a:p>
          <a:p>
            <a:pPr indent="-288924" lvl="4" marL="2389187" marR="0" rtl="0" algn="l">
              <a:lnSpc>
                <a:spcPct val="100000"/>
              </a:lnSpc>
              <a:spcBef>
                <a:spcPts val="5900"/>
              </a:spcBef>
              <a:spcAft>
                <a:spcPts val="0"/>
              </a:spcAft>
              <a:buClr>
                <a:srgbClr val="000000"/>
              </a:buClr>
              <a:buSzPts val="5075"/>
              <a:buFont typeface="Times New Roman"/>
              <a:buNone/>
            </a:pPr>
            <a:r>
              <a:t/>
            </a:r>
            <a:endParaRPr b="0" i="0" sz="3500" u="none" cap="none" strike="noStrike">
              <a:solidFill>
                <a:srgbClr val="000000"/>
              </a:solidFill>
              <a:latin typeface="Times New Roman"/>
              <a:ea typeface="Times New Roman"/>
              <a:cs typeface="Times New Roman"/>
              <a:sym typeface="Times New Roman"/>
            </a:endParaRPr>
          </a:p>
        </p:txBody>
      </p:sp>
      <p:pic>
        <p:nvPicPr>
          <p:cNvPr id="870" name="Google Shape;870;p101"/>
          <p:cNvPicPr preferRelativeResize="0"/>
          <p:nvPr/>
        </p:nvPicPr>
        <p:blipFill rotWithShape="1">
          <a:blip r:embed="rId3">
            <a:alphaModFix/>
          </a:blip>
          <a:srcRect b="0" l="0" r="0" t="0"/>
          <a:stretch/>
        </p:blipFill>
        <p:spPr>
          <a:xfrm>
            <a:off x="10227732" y="2370385"/>
            <a:ext cx="11965518" cy="6350051"/>
          </a:xfrm>
          <a:prstGeom prst="rect">
            <a:avLst/>
          </a:prstGeom>
          <a:noFill/>
          <a:ln>
            <a:noFill/>
          </a:ln>
        </p:spPr>
      </p:pic>
      <p:sp>
        <p:nvSpPr>
          <p:cNvPr id="871" name="Google Shape;871;p101"/>
          <p:cNvSpPr txBox="1"/>
          <p:nvPr/>
        </p:nvSpPr>
        <p:spPr>
          <a:xfrm>
            <a:off x="1200152" y="8428285"/>
            <a:ext cx="13563598" cy="35922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Demo</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https://www.youtube.com/watch?v=Docl4julOQw</a:t>
            </a:r>
            <a:r>
              <a:rPr b="0" i="0" lang="en-US" sz="3000" u="none" cap="none" strike="noStrike">
                <a:solidFill>
                  <a:srgbClr val="000000"/>
                </a:solidFill>
                <a:latin typeface="Times New Roman"/>
                <a:ea typeface="Times New Roman"/>
                <a:cs typeface="Times New Roman"/>
                <a:sym typeface="Times New Roman"/>
              </a:rPr>
              <a:t> </a:t>
            </a:r>
            <a:endParaRPr/>
          </a:p>
          <a:p>
            <a:pPr indent="-288924" lvl="4" marL="2389187" marR="0" rtl="0" algn="l">
              <a:lnSpc>
                <a:spcPct val="100000"/>
              </a:lnSpc>
              <a:spcBef>
                <a:spcPts val="5900"/>
              </a:spcBef>
              <a:spcAft>
                <a:spcPts val="0"/>
              </a:spcAft>
              <a:buClr>
                <a:srgbClr val="000000"/>
              </a:buClr>
              <a:buSzPts val="5075"/>
              <a:buFont typeface="Times New Roman"/>
              <a:buNone/>
            </a:pPr>
            <a:r>
              <a:t/>
            </a:r>
            <a:endParaRPr b="0" i="0" sz="3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77" name="Google Shape;877;p102"/>
          <p:cNvSpPr txBox="1"/>
          <p:nvPr/>
        </p:nvSpPr>
        <p:spPr>
          <a:xfrm>
            <a:off x="1200152" y="2370385"/>
            <a:ext cx="10134598" cy="96501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Components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Accelerator</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Listener</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Endpoint group</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Endpoint</a:t>
            </a:r>
            <a:endParaRPr/>
          </a:p>
          <a:p>
            <a:pPr indent="-288924" lvl="4" marL="2389187" marR="0" rtl="0" algn="l">
              <a:lnSpc>
                <a:spcPct val="100000"/>
              </a:lnSpc>
              <a:spcBef>
                <a:spcPts val="5900"/>
              </a:spcBef>
              <a:spcAft>
                <a:spcPts val="0"/>
              </a:spcAft>
              <a:buClr>
                <a:srgbClr val="000000"/>
              </a:buClr>
              <a:buSzPts val="5075"/>
              <a:buFont typeface="Times New Roman"/>
              <a:buNone/>
            </a:pPr>
            <a:r>
              <a:t/>
            </a:r>
            <a:endParaRPr b="0" i="0" sz="3500" u="none" cap="none" strike="noStrike">
              <a:solidFill>
                <a:srgbClr val="000000"/>
              </a:solidFill>
              <a:latin typeface="Times New Roman"/>
              <a:ea typeface="Times New Roman"/>
              <a:cs typeface="Times New Roman"/>
              <a:sym typeface="Times New Roman"/>
            </a:endParaRPr>
          </a:p>
        </p:txBody>
      </p:sp>
      <p:pic>
        <p:nvPicPr>
          <p:cNvPr id="878" name="Google Shape;878;p102"/>
          <p:cNvPicPr preferRelativeResize="0"/>
          <p:nvPr/>
        </p:nvPicPr>
        <p:blipFill rotWithShape="1">
          <a:blip r:embed="rId3">
            <a:alphaModFix/>
          </a:blip>
          <a:srcRect b="0" l="0" r="0" t="0"/>
          <a:stretch/>
        </p:blipFill>
        <p:spPr>
          <a:xfrm>
            <a:off x="10572749" y="2370384"/>
            <a:ext cx="13604269" cy="361131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84" name="Google Shape;884;p103"/>
          <p:cNvSpPr txBox="1"/>
          <p:nvPr/>
        </p:nvSpPr>
        <p:spPr>
          <a:xfrm>
            <a:off x="1200152" y="2370385"/>
            <a:ext cx="23183848" cy="96501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Accelerator</a:t>
            </a:r>
            <a:endParaRPr b="0" i="0" sz="35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Redirect traffic to endpoint via AWS Global Network</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2 types</a:t>
            </a:r>
            <a:endParaRPr/>
          </a:p>
          <a:p>
            <a:pPr indent="-611187" lvl="6" marL="32781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Standard accelerator</a:t>
            </a:r>
            <a:endParaRPr/>
          </a:p>
          <a:p>
            <a:pPr indent="0" lvl="7" marL="3111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Automatically redirect traffic to the endpoint in the region that best matches the request (based on endpoint health, user location, policy, ...)</a:t>
            </a:r>
            <a:endParaRPr/>
          </a:p>
          <a:p>
            <a:pPr indent="-611187" lvl="6" marL="32781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Custom routing accelerator</a:t>
            </a:r>
            <a:endParaRPr/>
          </a:p>
          <a:p>
            <a:pPr indent="0" lvl="7" marL="3111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Route multiple users to specific EC2 instance destinations in VPC subnets</a:t>
            </a:r>
            <a:endParaRPr b="0" i="0" sz="2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90" name="Google Shape;890;p104"/>
          <p:cNvSpPr txBox="1"/>
          <p:nvPr/>
        </p:nvSpPr>
        <p:spPr>
          <a:xfrm>
            <a:off x="1200152" y="2370385"/>
            <a:ext cx="13773148" cy="1172915"/>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Accessing via Static IP, DNS name (Recommended)</a:t>
            </a:r>
            <a:endParaRPr/>
          </a:p>
        </p:txBody>
      </p:sp>
      <p:pic>
        <p:nvPicPr>
          <p:cNvPr id="891" name="Google Shape;891;p104"/>
          <p:cNvPicPr preferRelativeResize="0"/>
          <p:nvPr/>
        </p:nvPicPr>
        <p:blipFill rotWithShape="1">
          <a:blip r:embed="rId3">
            <a:alphaModFix/>
          </a:blip>
          <a:srcRect b="0" l="0" r="0" t="0"/>
          <a:stretch/>
        </p:blipFill>
        <p:spPr>
          <a:xfrm>
            <a:off x="2652712" y="3543300"/>
            <a:ext cx="19858729" cy="83629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97" name="Google Shape;897;p105"/>
          <p:cNvSpPr txBox="1"/>
          <p:nvPr/>
        </p:nvSpPr>
        <p:spPr>
          <a:xfrm>
            <a:off x="1200152" y="2370385"/>
            <a:ext cx="20059648" cy="33255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Listener</a:t>
            </a:r>
            <a:endParaRPr b="0" i="0" sz="35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Handle inbound traffic from client to endpoint base on port &amp; protocol</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Client affinity: when a request comes from the same IP, it will always be forwarded to the same endpoint</a:t>
            </a:r>
            <a:endParaRPr/>
          </a:p>
        </p:txBody>
      </p:sp>
      <p:pic>
        <p:nvPicPr>
          <p:cNvPr id="898" name="Google Shape;898;p105"/>
          <p:cNvPicPr preferRelativeResize="0"/>
          <p:nvPr/>
        </p:nvPicPr>
        <p:blipFill rotWithShape="1">
          <a:blip r:embed="rId3">
            <a:alphaModFix/>
          </a:blip>
          <a:srcRect b="0" l="0" r="0" t="0"/>
          <a:stretch/>
        </p:blipFill>
        <p:spPr>
          <a:xfrm>
            <a:off x="6538259" y="5695950"/>
            <a:ext cx="12263778" cy="34861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04" name="Google Shape;904;p106"/>
          <p:cNvSpPr txBox="1"/>
          <p:nvPr/>
        </p:nvSpPr>
        <p:spPr>
          <a:xfrm>
            <a:off x="1200152" y="2370385"/>
            <a:ext cx="13707003" cy="48114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Endpoint group</a:t>
            </a:r>
            <a:endParaRPr b="0" i="0" sz="35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Including endpoints</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Traffic dial: with the standard accelerator you can specify the percentage of traffic that will redirect to the endpoint group</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Health checks: check endpoint is working</a:t>
            </a:r>
            <a:endParaRPr/>
          </a:p>
        </p:txBody>
      </p:sp>
      <p:pic>
        <p:nvPicPr>
          <p:cNvPr id="905" name="Google Shape;905;p106"/>
          <p:cNvPicPr preferRelativeResize="0"/>
          <p:nvPr/>
        </p:nvPicPr>
        <p:blipFill rotWithShape="1">
          <a:blip r:embed="rId3">
            <a:alphaModFix/>
          </a:blip>
          <a:srcRect b="0" l="0" r="0" t="0"/>
          <a:stretch/>
        </p:blipFill>
        <p:spPr>
          <a:xfrm>
            <a:off x="13906500" y="2146033"/>
            <a:ext cx="10262497" cy="925271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11" name="Google Shape;911;p107"/>
          <p:cNvSpPr txBox="1"/>
          <p:nvPr/>
        </p:nvSpPr>
        <p:spPr>
          <a:xfrm>
            <a:off x="1200152" y="2370385"/>
            <a:ext cx="20935948" cy="21444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Endpoint</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Types: Network load balancer, Application load balancer, EC2, Elastic IP, ... In different regions </a:t>
            </a:r>
            <a:endParaRPr/>
          </a:p>
        </p:txBody>
      </p:sp>
      <p:pic>
        <p:nvPicPr>
          <p:cNvPr id="912" name="Google Shape;912;p107"/>
          <p:cNvPicPr preferRelativeResize="0"/>
          <p:nvPr/>
        </p:nvPicPr>
        <p:blipFill rotWithShape="1">
          <a:blip r:embed="rId3">
            <a:alphaModFix/>
          </a:blip>
          <a:srcRect b="0" l="0" r="0" t="0"/>
          <a:stretch/>
        </p:blipFill>
        <p:spPr>
          <a:xfrm>
            <a:off x="4845755" y="5287084"/>
            <a:ext cx="13644741" cy="526661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18" name="Google Shape;918;p108"/>
          <p:cNvSpPr txBox="1"/>
          <p:nvPr/>
        </p:nvSpPr>
        <p:spPr>
          <a:xfrm>
            <a:off x="1200152" y="2370385"/>
            <a:ext cx="22517098" cy="96501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Other config</a:t>
            </a:r>
            <a:endParaRPr b="0" i="0" sz="30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Custom routing accelerator: </a:t>
            </a:r>
            <a:r>
              <a:rPr b="0" i="0" lang="en-US" sz="30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Link</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Tutorial</a:t>
            </a:r>
            <a:r>
              <a:rPr b="0" i="0" lang="en-US" sz="3000" u="none" cap="none" strike="noStrike">
                <a:solidFill>
                  <a:srgbClr val="000000"/>
                </a:solidFill>
                <a:latin typeface="Times New Roman"/>
                <a:ea typeface="Times New Roman"/>
                <a:cs typeface="Times New Roman"/>
                <a:sym typeface="Times New Roman"/>
              </a:rPr>
              <a:t> </a:t>
            </a:r>
            <a:endParaRPr/>
          </a:p>
          <a:p>
            <a:pPr indent="-288924" lvl="4" marL="2389187" marR="0" rtl="0" algn="l">
              <a:lnSpc>
                <a:spcPct val="100000"/>
              </a:lnSpc>
              <a:spcBef>
                <a:spcPts val="5900"/>
              </a:spcBef>
              <a:spcAft>
                <a:spcPts val="0"/>
              </a:spcAft>
              <a:buClr>
                <a:srgbClr val="000000"/>
              </a:buClr>
              <a:buSzPts val="5075"/>
              <a:buFont typeface="Times New Roman"/>
              <a:buNone/>
            </a:pPr>
            <a:r>
              <a:t/>
            </a:r>
            <a:endParaRPr b="0" i="0" sz="3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9"/>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924" name="Google Shape;924;p109"/>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123" name="Google Shape;123;p11"/>
          <p:cNvPicPr preferRelativeResize="0"/>
          <p:nvPr/>
        </p:nvPicPr>
        <p:blipFill rotWithShape="1">
          <a:blip r:embed="rId3">
            <a:alphaModFix/>
          </a:blip>
          <a:srcRect b="0" l="0" r="0" t="0"/>
          <a:stretch/>
        </p:blipFill>
        <p:spPr>
          <a:xfrm>
            <a:off x="4801137" y="4011304"/>
            <a:ext cx="6680949" cy="5162220"/>
          </a:xfrm>
          <a:prstGeom prst="rect">
            <a:avLst/>
          </a:prstGeom>
          <a:noFill/>
          <a:ln>
            <a:noFill/>
          </a:ln>
        </p:spPr>
      </p:pic>
      <p:pic>
        <p:nvPicPr>
          <p:cNvPr id="124" name="Google Shape;124;p11"/>
          <p:cNvPicPr preferRelativeResize="0"/>
          <p:nvPr/>
        </p:nvPicPr>
        <p:blipFill rotWithShape="1">
          <a:blip r:embed="rId4">
            <a:alphaModFix/>
          </a:blip>
          <a:srcRect b="0" l="0" r="0" t="0"/>
          <a:stretch/>
        </p:blipFill>
        <p:spPr>
          <a:xfrm>
            <a:off x="11762229" y="4839804"/>
            <a:ext cx="7914733" cy="3505219"/>
          </a:xfrm>
          <a:prstGeom prst="rect">
            <a:avLst/>
          </a:prstGeom>
          <a:noFill/>
          <a:ln>
            <a:noFill/>
          </a:ln>
        </p:spPr>
      </p:pic>
      <p:sp>
        <p:nvSpPr>
          <p:cNvPr id="125" name="Google Shape;125;p11"/>
          <p:cNvSpPr/>
          <p:nvPr/>
        </p:nvSpPr>
        <p:spPr>
          <a:xfrm>
            <a:off x="9320939" y="9363373"/>
            <a:ext cx="5251588"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Connect to instance</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30" name="Google Shape;930;p110"/>
          <p:cNvSpPr txBox="1"/>
          <p:nvPr/>
        </p:nvSpPr>
        <p:spPr>
          <a:xfrm>
            <a:off x="1200152" y="2370385"/>
            <a:ext cx="12515848" cy="64497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Flow logs</a:t>
            </a:r>
            <a:endParaRPr b="0" i="0" sz="38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capture information about IP traffic in VPC</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Publish in CloudWatch, S3</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Support query in Flow logs (Using Athena)</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cheap</a:t>
            </a:r>
            <a:endParaRPr/>
          </a:p>
        </p:txBody>
      </p:sp>
      <p:sp>
        <p:nvSpPr>
          <p:cNvPr id="931" name="Google Shape;931;p110"/>
          <p:cNvSpPr/>
          <p:nvPr/>
        </p:nvSpPr>
        <p:spPr>
          <a:xfrm>
            <a:off x="4667250" y="12058650"/>
            <a:ext cx="15582900" cy="583750"/>
          </a:xfrm>
          <a:prstGeom prst="rect">
            <a:avLst/>
          </a:prstGeom>
          <a:noFill/>
          <a:ln>
            <a:noFill/>
          </a:ln>
        </p:spPr>
        <p:txBody>
          <a:bodyPr anchorCtr="0" anchor="t" bIns="45700" lIns="91425" spcFirstLastPara="1" rIns="91425" wrap="square" tIns="45700">
            <a:spAutoFit/>
          </a:bodyPr>
          <a:lstStyle/>
          <a:p>
            <a:pPr indent="0" lvl="0" marL="457200" marR="0" rtl="0" algn="ctr">
              <a:lnSpc>
                <a:spcPct val="107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rPr>
              <a:t>https://docs.aws.amazon.com/vpc/latest/userguide/flow-logs.html </a:t>
            </a:r>
            <a:endParaRPr b="0" i="1" sz="3200" u="none" cap="none" strike="noStrike">
              <a:solidFill>
                <a:srgbClr val="000000"/>
              </a:solidFill>
              <a:latin typeface="Times New Roman"/>
              <a:ea typeface="Times New Roman"/>
              <a:cs typeface="Times New Roman"/>
              <a:sym typeface="Times New Roman"/>
            </a:endParaRPr>
          </a:p>
        </p:txBody>
      </p:sp>
      <p:pic>
        <p:nvPicPr>
          <p:cNvPr id="932" name="Google Shape;932;p110"/>
          <p:cNvPicPr preferRelativeResize="0"/>
          <p:nvPr/>
        </p:nvPicPr>
        <p:blipFill rotWithShape="1">
          <a:blip r:embed="rId3">
            <a:alphaModFix/>
          </a:blip>
          <a:srcRect b="0" l="0" r="0" t="0"/>
          <a:stretch/>
        </p:blipFill>
        <p:spPr>
          <a:xfrm>
            <a:off x="13716000" y="2370385"/>
            <a:ext cx="10401814" cy="72497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1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38" name="Google Shape;938;p111"/>
          <p:cNvSpPr txBox="1"/>
          <p:nvPr/>
        </p:nvSpPr>
        <p:spPr>
          <a:xfrm>
            <a:off x="1200152" y="2370385"/>
            <a:ext cx="17297398" cy="84881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Syntax</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srcaddr &amp; dstaddr – help identify problematic IP</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srcport &amp; dstport – help identity problematic ports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Action</a:t>
            </a:r>
            <a:endParaRPr/>
          </a:p>
          <a:p>
            <a:pPr indent="-611186" lvl="5" marL="2833687" marR="0" rtl="0" algn="l">
              <a:lnSpc>
                <a:spcPct val="100000"/>
              </a:lnSpc>
              <a:spcBef>
                <a:spcPts val="5900"/>
              </a:spcBef>
              <a:spcAft>
                <a:spcPts val="0"/>
              </a:spcAft>
              <a:buClr>
                <a:srgbClr val="000000"/>
              </a:buClr>
              <a:buSzPts val="3625"/>
              <a:buFont typeface="Courier New"/>
              <a:buChar char="o"/>
            </a:pPr>
            <a:r>
              <a:rPr b="0" i="0" lang="en-US" sz="2500" u="none" cap="none" strike="noStrike">
                <a:solidFill>
                  <a:srgbClr val="000000"/>
                </a:solidFill>
                <a:latin typeface="Times New Roman"/>
                <a:ea typeface="Times New Roman"/>
                <a:cs typeface="Times New Roman"/>
                <a:sym typeface="Times New Roman"/>
              </a:rPr>
              <a:t>Success or failure of the request due to Security Group / NACL</a:t>
            </a:r>
            <a:endParaRPr/>
          </a:p>
          <a:p>
            <a:pPr indent="-611186" lvl="5" marL="2833687" marR="0" rtl="0" algn="l">
              <a:lnSpc>
                <a:spcPct val="100000"/>
              </a:lnSpc>
              <a:spcBef>
                <a:spcPts val="5900"/>
              </a:spcBef>
              <a:spcAft>
                <a:spcPts val="0"/>
              </a:spcAft>
              <a:buClr>
                <a:srgbClr val="000000"/>
              </a:buClr>
              <a:buSzPts val="3625"/>
              <a:buFont typeface="Courier New"/>
              <a:buChar char="o"/>
            </a:pPr>
            <a:r>
              <a:rPr b="0" i="0" lang="en-US" sz="2500" u="none" cap="none" strike="noStrike">
                <a:solidFill>
                  <a:srgbClr val="000000"/>
                </a:solidFill>
                <a:latin typeface="Times New Roman"/>
                <a:ea typeface="Times New Roman"/>
                <a:cs typeface="Times New Roman"/>
                <a:sym typeface="Times New Roman"/>
              </a:rPr>
              <a:t>Can be used for analytics on usage patterns, or malicious behavior</a:t>
            </a:r>
            <a:endParaRPr b="0" i="0" sz="2500" u="none" cap="none" strike="noStrike">
              <a:solidFill>
                <a:srgbClr val="000000"/>
              </a:solidFill>
              <a:latin typeface="Times New Roman"/>
              <a:ea typeface="Times New Roman"/>
              <a:cs typeface="Times New Roman"/>
              <a:sym typeface="Times New Roman"/>
            </a:endParaRPr>
          </a:p>
        </p:txBody>
      </p:sp>
      <p:pic>
        <p:nvPicPr>
          <p:cNvPr id="939" name="Google Shape;939;p111"/>
          <p:cNvPicPr preferRelativeResize="0"/>
          <p:nvPr/>
        </p:nvPicPr>
        <p:blipFill rotWithShape="1">
          <a:blip r:embed="rId3">
            <a:alphaModFix/>
          </a:blip>
          <a:srcRect b="0" l="0" r="0" t="0"/>
          <a:stretch/>
        </p:blipFill>
        <p:spPr>
          <a:xfrm>
            <a:off x="3493270" y="9242549"/>
            <a:ext cx="17423630" cy="2576636"/>
          </a:xfrm>
          <a:prstGeom prst="rect">
            <a:avLst/>
          </a:prstGeom>
          <a:noFill/>
          <a:ln>
            <a:noFill/>
          </a:ln>
        </p:spPr>
      </p:pic>
      <p:sp>
        <p:nvSpPr>
          <p:cNvPr id="940" name="Google Shape;940;p111"/>
          <p:cNvSpPr/>
          <p:nvPr/>
        </p:nvSpPr>
        <p:spPr>
          <a:xfrm>
            <a:off x="3981450" y="11958191"/>
            <a:ext cx="169354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https://docs.aws.amazon.com/vpc/latest/userguide/flow-logs-records-examples.html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946" name="Google Shape;946;p112"/>
          <p:cNvPicPr preferRelativeResize="0"/>
          <p:nvPr/>
        </p:nvPicPr>
        <p:blipFill rotWithShape="1">
          <a:blip r:embed="rId3">
            <a:alphaModFix/>
          </a:blip>
          <a:srcRect b="0" l="0" r="0" t="0"/>
          <a:stretch/>
        </p:blipFill>
        <p:spPr>
          <a:xfrm>
            <a:off x="2081212" y="2266950"/>
            <a:ext cx="20364830" cy="9925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52" name="Google Shape;952;p113"/>
          <p:cNvSpPr txBox="1"/>
          <p:nvPr/>
        </p:nvSpPr>
        <p:spPr>
          <a:xfrm>
            <a:off x="1200152" y="2370385"/>
            <a:ext cx="9027580" cy="9824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Troubleshoot SG &amp; NACL issues</a:t>
            </a:r>
            <a:endParaRPr/>
          </a:p>
        </p:txBody>
      </p:sp>
      <p:pic>
        <p:nvPicPr>
          <p:cNvPr id="953" name="Google Shape;953;p113"/>
          <p:cNvPicPr preferRelativeResize="0"/>
          <p:nvPr/>
        </p:nvPicPr>
        <p:blipFill rotWithShape="1">
          <a:blip r:embed="rId3">
            <a:alphaModFix/>
          </a:blip>
          <a:srcRect b="0" l="0" r="0" t="0"/>
          <a:stretch/>
        </p:blipFill>
        <p:spPr>
          <a:xfrm>
            <a:off x="5234858" y="3352800"/>
            <a:ext cx="13777042" cy="5067315"/>
          </a:xfrm>
          <a:prstGeom prst="rect">
            <a:avLst/>
          </a:prstGeom>
          <a:noFill/>
          <a:ln>
            <a:noFill/>
          </a:ln>
        </p:spPr>
      </p:pic>
      <p:sp>
        <p:nvSpPr>
          <p:cNvPr id="954" name="Google Shape;954;p113"/>
          <p:cNvSpPr txBox="1"/>
          <p:nvPr/>
        </p:nvSpPr>
        <p:spPr>
          <a:xfrm>
            <a:off x="1200152" y="9228385"/>
            <a:ext cx="18992848" cy="334461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Tutorial</a:t>
            </a:r>
            <a:endParaRPr b="0" i="0" sz="38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https://www.youtube.com/watch?v=TzwrVF-45t0</a:t>
            </a:r>
            <a:endParaRPr b="0" i="0" sz="3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Query: </a:t>
            </a:r>
            <a:r>
              <a:rPr b="0" i="0" lang="en-US" sz="35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https://docs.aws.amazon.com/vpc/latest/userguide/flow-logs-athena.html</a:t>
            </a:r>
            <a:r>
              <a:rPr b="0" i="0" lang="en-US" sz="35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60" name="Google Shape;960;p114"/>
          <p:cNvSpPr txBox="1"/>
          <p:nvPr/>
        </p:nvSpPr>
        <p:spPr>
          <a:xfrm>
            <a:off x="1200152" y="2370385"/>
            <a:ext cx="22840948" cy="1027201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Reachability Analyzer</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 network diagnostics tool that troubleshoots network connectivity between two endpoints in your VPCs</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It builds a model of the network configuration, then checks the reachability based on these configurations (it doesn’t send packets)</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2 Status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Reachable: it produces hop-by-hop details of the virtual network path</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Not reachable: it identifies the blocking component(s) (e.g., configuration issues in SGs, NACLs, Route Tables, …)</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Troubleshoot connectivity issues, ensure network configuration is as intended,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1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966" name="Google Shape;966;p115"/>
          <p:cNvPicPr preferRelativeResize="0"/>
          <p:nvPr/>
        </p:nvPicPr>
        <p:blipFill rotWithShape="1">
          <a:blip r:embed="rId3">
            <a:alphaModFix/>
          </a:blip>
          <a:srcRect b="0" l="0" r="0" t="0"/>
          <a:stretch/>
        </p:blipFill>
        <p:spPr>
          <a:xfrm>
            <a:off x="8820150" y="2786062"/>
            <a:ext cx="6515100" cy="9001890"/>
          </a:xfrm>
          <a:prstGeom prst="rect">
            <a:avLst/>
          </a:prstGeom>
          <a:noFill/>
          <a:ln>
            <a:noFill/>
          </a:ln>
        </p:spPr>
      </p:pic>
      <p:sp>
        <p:nvSpPr>
          <p:cNvPr id="967" name="Google Shape;967;p115"/>
          <p:cNvSpPr/>
          <p:nvPr/>
        </p:nvSpPr>
        <p:spPr>
          <a:xfrm>
            <a:off x="6877400" y="11933715"/>
            <a:ext cx="1040060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Demo: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https://www.youtube.com/watch?v=Ks59Fff-q3g</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16"/>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973" name="Google Shape;973;p116"/>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79" name="Google Shape;979;p117"/>
          <p:cNvSpPr txBox="1"/>
          <p:nvPr/>
        </p:nvSpPr>
        <p:spPr>
          <a:xfrm>
            <a:off x="1200152" y="2370386"/>
            <a:ext cx="5410198" cy="824228"/>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Network Cost</a:t>
            </a:r>
            <a:endParaRPr b="0" i="0" sz="3800" u="none" cap="none" strike="noStrike">
              <a:solidFill>
                <a:srgbClr val="000000"/>
              </a:solidFill>
              <a:latin typeface="Times New Roman"/>
              <a:ea typeface="Times New Roman"/>
              <a:cs typeface="Times New Roman"/>
              <a:sym typeface="Times New Roman"/>
            </a:endParaRPr>
          </a:p>
        </p:txBody>
      </p:sp>
      <p:pic>
        <p:nvPicPr>
          <p:cNvPr id="980" name="Google Shape;980;p117"/>
          <p:cNvPicPr preferRelativeResize="0"/>
          <p:nvPr/>
        </p:nvPicPr>
        <p:blipFill rotWithShape="1">
          <a:blip r:embed="rId3">
            <a:alphaModFix/>
          </a:blip>
          <a:srcRect b="0" l="0" r="0" t="0"/>
          <a:stretch/>
        </p:blipFill>
        <p:spPr>
          <a:xfrm>
            <a:off x="3255431" y="3033042"/>
            <a:ext cx="17983527" cy="948280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86" name="Google Shape;986;p118"/>
          <p:cNvSpPr txBox="1"/>
          <p:nvPr/>
        </p:nvSpPr>
        <p:spPr>
          <a:xfrm>
            <a:off x="1200152" y="2370385"/>
            <a:ext cx="20478748" cy="52305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Network Cost</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Best practices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Use Private IP instead of Public IP for good savings and better network performance</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Use same region for maximum savings</a:t>
            </a:r>
            <a:endParaRPr b="0" i="0" sz="3000" u="none" cap="none" strike="noStrike">
              <a:solidFill>
                <a:srgbClr val="000000"/>
              </a:solidFill>
              <a:latin typeface="Times New Roman"/>
              <a:ea typeface="Times New Roman"/>
              <a:cs typeface="Times New Roman"/>
              <a:sym typeface="Times New Roman"/>
            </a:endParaRPr>
          </a:p>
        </p:txBody>
      </p:sp>
      <p:pic>
        <p:nvPicPr>
          <p:cNvPr id="987" name="Google Shape;987;p118"/>
          <p:cNvPicPr preferRelativeResize="0"/>
          <p:nvPr/>
        </p:nvPicPr>
        <p:blipFill rotWithShape="1">
          <a:blip r:embed="rId3">
            <a:alphaModFix/>
          </a:blip>
          <a:srcRect b="0" l="0" r="0" t="0"/>
          <a:stretch/>
        </p:blipFill>
        <p:spPr>
          <a:xfrm>
            <a:off x="6553200" y="6760843"/>
            <a:ext cx="10706100" cy="58099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1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93" name="Google Shape;993;p119"/>
          <p:cNvSpPr txBox="1"/>
          <p:nvPr/>
        </p:nvSpPr>
        <p:spPr>
          <a:xfrm>
            <a:off x="1200152" y="2370386"/>
            <a:ext cx="14764306" cy="3325564"/>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Egress traffic: outbound traffic (from AWS to outside)</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Ingress traffic: inbound traffic - from outside to AWS (typically free)</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Try to keep as much internet traffic within AWS to minimize costs</a:t>
            </a:r>
            <a:endParaRPr b="0" i="0" sz="3000" u="none" cap="none" strike="noStrike">
              <a:solidFill>
                <a:srgbClr val="000000"/>
              </a:solidFill>
              <a:latin typeface="Times New Roman"/>
              <a:ea typeface="Times New Roman"/>
              <a:cs typeface="Times New Roman"/>
              <a:sym typeface="Times New Roman"/>
            </a:endParaRPr>
          </a:p>
        </p:txBody>
      </p:sp>
      <p:pic>
        <p:nvPicPr>
          <p:cNvPr id="994" name="Google Shape;994;p119"/>
          <p:cNvPicPr preferRelativeResize="0"/>
          <p:nvPr/>
        </p:nvPicPr>
        <p:blipFill rotWithShape="1">
          <a:blip r:embed="rId3">
            <a:alphaModFix/>
          </a:blip>
          <a:srcRect b="0" l="0" r="0" t="0"/>
          <a:stretch/>
        </p:blipFill>
        <p:spPr>
          <a:xfrm>
            <a:off x="6914591" y="5695950"/>
            <a:ext cx="9854651" cy="65580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31" name="Google Shape;131;p12"/>
          <p:cNvSpPr txBox="1"/>
          <p:nvPr/>
        </p:nvSpPr>
        <p:spPr>
          <a:xfrm>
            <a:off x="1200151" y="2370386"/>
            <a:ext cx="6235365" cy="854077"/>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Config private subnets</a:t>
            </a:r>
            <a:endParaRPr/>
          </a:p>
        </p:txBody>
      </p:sp>
      <p:pic>
        <p:nvPicPr>
          <p:cNvPr id="132" name="Google Shape;132;p12"/>
          <p:cNvPicPr preferRelativeResize="0"/>
          <p:nvPr/>
        </p:nvPicPr>
        <p:blipFill rotWithShape="1">
          <a:blip r:embed="rId3">
            <a:alphaModFix/>
          </a:blip>
          <a:srcRect b="0" l="0" r="0" t="0"/>
          <a:stretch/>
        </p:blipFill>
        <p:spPr>
          <a:xfrm>
            <a:off x="3081521" y="3321978"/>
            <a:ext cx="5631242" cy="3159889"/>
          </a:xfrm>
          <a:prstGeom prst="rect">
            <a:avLst/>
          </a:prstGeom>
          <a:noFill/>
          <a:ln>
            <a:noFill/>
          </a:ln>
        </p:spPr>
      </p:pic>
      <p:pic>
        <p:nvPicPr>
          <p:cNvPr id="133" name="Google Shape;133;p12"/>
          <p:cNvPicPr preferRelativeResize="0"/>
          <p:nvPr/>
        </p:nvPicPr>
        <p:blipFill rotWithShape="1">
          <a:blip r:embed="rId4">
            <a:alphaModFix/>
          </a:blip>
          <a:srcRect b="0" l="0" r="0" t="0"/>
          <a:stretch/>
        </p:blipFill>
        <p:spPr>
          <a:xfrm>
            <a:off x="115747" y="6579383"/>
            <a:ext cx="11562790" cy="5559034"/>
          </a:xfrm>
          <a:prstGeom prst="rect">
            <a:avLst/>
          </a:prstGeom>
          <a:noFill/>
          <a:ln>
            <a:noFill/>
          </a:ln>
        </p:spPr>
      </p:pic>
      <p:sp>
        <p:nvSpPr>
          <p:cNvPr id="134" name="Google Shape;134;p12"/>
          <p:cNvSpPr/>
          <p:nvPr/>
        </p:nvSpPr>
        <p:spPr>
          <a:xfrm>
            <a:off x="9154810" y="12124214"/>
            <a:ext cx="5047453"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Private Route Table</a:t>
            </a:r>
            <a:endParaRPr b="0" i="1" sz="3200" u="none" cap="none" strike="noStrike">
              <a:solidFill>
                <a:srgbClr val="000000"/>
              </a:solidFill>
              <a:latin typeface="Times New Roman"/>
              <a:ea typeface="Times New Roman"/>
              <a:cs typeface="Times New Roman"/>
              <a:sym typeface="Times New Roman"/>
            </a:endParaRPr>
          </a:p>
        </p:txBody>
      </p:sp>
      <p:pic>
        <p:nvPicPr>
          <p:cNvPr id="135" name="Google Shape;135;p12"/>
          <p:cNvPicPr preferRelativeResize="0"/>
          <p:nvPr/>
        </p:nvPicPr>
        <p:blipFill rotWithShape="1">
          <a:blip r:embed="rId5">
            <a:alphaModFix/>
          </a:blip>
          <a:srcRect b="0" l="0" r="0" t="0"/>
          <a:stretch/>
        </p:blipFill>
        <p:spPr>
          <a:xfrm>
            <a:off x="13842399" y="3224463"/>
            <a:ext cx="8959727" cy="393458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000" name="Google Shape;1000;p120"/>
          <p:cNvSpPr txBox="1"/>
          <p:nvPr/>
        </p:nvSpPr>
        <p:spPr>
          <a:xfrm>
            <a:off x="1200152" y="2370385"/>
            <a:ext cx="20478748" cy="52305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Example</a:t>
            </a:r>
            <a:endParaRPr/>
          </a:p>
        </p:txBody>
      </p:sp>
      <p:pic>
        <p:nvPicPr>
          <p:cNvPr id="1001" name="Google Shape;1001;p120"/>
          <p:cNvPicPr preferRelativeResize="0"/>
          <p:nvPr/>
        </p:nvPicPr>
        <p:blipFill rotWithShape="1">
          <a:blip r:embed="rId3">
            <a:alphaModFix/>
          </a:blip>
          <a:srcRect b="0" l="0" r="0" t="0"/>
          <a:stretch/>
        </p:blipFill>
        <p:spPr>
          <a:xfrm>
            <a:off x="169692" y="4113460"/>
            <a:ext cx="11374608" cy="4920179"/>
          </a:xfrm>
          <a:prstGeom prst="rect">
            <a:avLst/>
          </a:prstGeom>
          <a:noFill/>
          <a:ln>
            <a:noFill/>
          </a:ln>
        </p:spPr>
      </p:pic>
      <p:pic>
        <p:nvPicPr>
          <p:cNvPr id="1002" name="Google Shape;1002;p120"/>
          <p:cNvPicPr preferRelativeResize="0"/>
          <p:nvPr/>
        </p:nvPicPr>
        <p:blipFill rotWithShape="1">
          <a:blip r:embed="rId4">
            <a:alphaModFix/>
          </a:blip>
          <a:srcRect b="0" l="0" r="0" t="0"/>
          <a:stretch/>
        </p:blipFill>
        <p:spPr>
          <a:xfrm>
            <a:off x="12230101" y="4113460"/>
            <a:ext cx="12037978" cy="492017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Summary</a:t>
            </a:r>
            <a:endParaRPr b="1" i="0" sz="6000" u="none" cap="none" strike="noStrike">
              <a:solidFill>
                <a:srgbClr val="4F81BD"/>
              </a:solidFill>
              <a:latin typeface="Times New Roman"/>
              <a:ea typeface="Times New Roman"/>
              <a:cs typeface="Times New Roman"/>
              <a:sym typeface="Times New Roman"/>
            </a:endParaRPr>
          </a:p>
        </p:txBody>
      </p:sp>
      <p:sp>
        <p:nvSpPr>
          <p:cNvPr id="1008" name="Google Shape;1008;p121"/>
          <p:cNvSpPr txBox="1"/>
          <p:nvPr/>
        </p:nvSpPr>
        <p:spPr>
          <a:xfrm>
            <a:off x="1200151" y="2370387"/>
            <a:ext cx="22904989" cy="10329614"/>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Ipv4 &amp; Ipv6</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VPC: Virtual Private Cloud, network service, we define a list of IPv4 &amp; IPv6 CIDR Ipv4 &amp; Ipv6</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CIDR: IP Range</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Subnets: tied to an AZ, we define a CIDR</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Route Tables: must be edited to add routes from subnets to the IGW, Peering Connections, ...</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NACL: stateless, subnet level</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Security Groups: stateful, EC2 instance level</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Internet Gateway: VPC level, allow resources accessing Internet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Summary</a:t>
            </a:r>
            <a:endParaRPr b="1" i="0" sz="6000" u="none" cap="none" strike="noStrike">
              <a:solidFill>
                <a:srgbClr val="4F81BD"/>
              </a:solidFill>
              <a:latin typeface="Times New Roman"/>
              <a:ea typeface="Times New Roman"/>
              <a:cs typeface="Times New Roman"/>
              <a:sym typeface="Times New Roman"/>
            </a:endParaRPr>
          </a:p>
        </p:txBody>
      </p:sp>
      <p:sp>
        <p:nvSpPr>
          <p:cNvPr id="1014" name="Google Shape;1014;p122"/>
          <p:cNvSpPr txBox="1"/>
          <p:nvPr/>
        </p:nvSpPr>
        <p:spPr>
          <a:xfrm>
            <a:off x="1200151" y="2370386"/>
            <a:ext cx="23183849" cy="10236661"/>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NAT Instances: gives Internet access to EC2 instances in private subnets. Outdated</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NAT Gateway: managed by AWS, provides scalable Internet access to private EC2 instances, IPv4 only</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Egress-only Internet Gateway: like a NAT Gateway, but for IPv6</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Bastion Host: Is a public EC2 instance to SSH into EC2 instances in private subnets</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Session Manager: SSH to EC2 instances without open inbound port, manage SSH key, bastion host</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VPC Peering: connect two VPCs with non overlapping CIDR, non-transitive</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PrivateLink: To connect between VPC and AWS services via a private path, only support Ipv4</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Gateway endpoint: attach service to gateway VPC, only support S3, DynamoDB</a:t>
            </a:r>
            <a:endParaRPr b="0" i="0" sz="3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2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Summary</a:t>
            </a:r>
            <a:endParaRPr b="1" i="0" sz="6000" u="none" cap="none" strike="noStrike">
              <a:solidFill>
                <a:srgbClr val="4F81BD"/>
              </a:solidFill>
              <a:latin typeface="Times New Roman"/>
              <a:ea typeface="Times New Roman"/>
              <a:cs typeface="Times New Roman"/>
              <a:sym typeface="Times New Roman"/>
            </a:endParaRPr>
          </a:p>
        </p:txBody>
      </p:sp>
      <p:sp>
        <p:nvSpPr>
          <p:cNvPr id="1020" name="Google Shape;1020;p123"/>
          <p:cNvSpPr txBox="1"/>
          <p:nvPr/>
        </p:nvSpPr>
        <p:spPr>
          <a:xfrm>
            <a:off x="1200151" y="2370386"/>
            <a:ext cx="23183849" cy="10236661"/>
          </a:xfrm>
          <a:prstGeom prst="rect">
            <a:avLst/>
          </a:prstGeom>
          <a:noFill/>
          <a:ln>
            <a:noFill/>
          </a:ln>
        </p:spPr>
        <p:txBody>
          <a:bodyPr anchorCtr="0" anchor="t" bIns="45700" lIns="91425" spcFirstLastPara="1" rIns="91425" wrap="square" tIns="45700">
            <a:normAutofit lnSpcReduction="10000"/>
          </a:bodyPr>
          <a:lstStyle/>
          <a:p>
            <a:pPr indent="-428625" lvl="0" marL="428625" marR="0" rtl="0" algn="l">
              <a:lnSpc>
                <a:spcPct val="100000"/>
              </a:lnSpc>
              <a:spcBef>
                <a:spcPts val="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VPN: Connect home network to private subnet in VPC via VPN connection over public internet</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Site-to-Site VPN: 2 or more different IP ranges can communicate with each other</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Client VPN: Allow individuals from home network access to resources on AWS using OpenVPN app</a:t>
            </a:r>
            <a:endParaRPr b="0" i="0" sz="38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VPN CloudHub: hub-and-spoke VPN model to connect your sites</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Direct Connect: provide a dedicated, stable optical fiber line to connect on-premises to AWS</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Transit Gateway: Centralized Virtual Router, support cross-regions, cross-accounts</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RAM: Allow sharing resources between Organizations, Organization Units, Accounts, IAM Users, Roles</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Global Accelerator: Allows creating accelerators to increase availability and performance when accessing your server from around the world (via edge location)</a:t>
            </a:r>
            <a:endParaRPr b="0" i="0" sz="3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Summary</a:t>
            </a:r>
            <a:endParaRPr b="1" i="0" sz="6000" u="none" cap="none" strike="noStrike">
              <a:solidFill>
                <a:srgbClr val="4F81BD"/>
              </a:solidFill>
              <a:latin typeface="Times New Roman"/>
              <a:ea typeface="Times New Roman"/>
              <a:cs typeface="Times New Roman"/>
              <a:sym typeface="Times New Roman"/>
            </a:endParaRPr>
          </a:p>
        </p:txBody>
      </p:sp>
      <p:sp>
        <p:nvSpPr>
          <p:cNvPr id="1026" name="Google Shape;1026;p124"/>
          <p:cNvSpPr txBox="1"/>
          <p:nvPr/>
        </p:nvSpPr>
        <p:spPr>
          <a:xfrm>
            <a:off x="1200151" y="2370387"/>
            <a:ext cx="23374349" cy="2055977"/>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Flow logs: capture information about IP traffic in VPC, publish in CloudWatch, S3 Support query (Athena)</a:t>
            </a:r>
            <a:endParaRPr/>
          </a:p>
          <a:p>
            <a:pPr indent="-428625" lvl="0" marL="428625" marR="0" rtl="0" algn="l">
              <a:lnSpc>
                <a:spcPct val="100000"/>
              </a:lnSpc>
              <a:spcBef>
                <a:spcPts val="5900"/>
              </a:spcBef>
              <a:spcAft>
                <a:spcPts val="0"/>
              </a:spcAft>
              <a:buClr>
                <a:srgbClr val="000000"/>
              </a:buClr>
              <a:buSzPts val="5510"/>
              <a:buFont typeface="Noto Sans Symbols"/>
              <a:buChar char="⮚"/>
            </a:pPr>
            <a:r>
              <a:rPr b="0" i="0" lang="en-US" sz="3800" u="none" cap="none" strike="noStrike">
                <a:solidFill>
                  <a:srgbClr val="000000"/>
                </a:solidFill>
                <a:latin typeface="Times New Roman"/>
                <a:ea typeface="Times New Roman"/>
                <a:cs typeface="Times New Roman"/>
                <a:sym typeface="Times New Roman"/>
              </a:rPr>
              <a:t> Reachability Analyzer: perform network connectivity testing between AWS resources</a:t>
            </a:r>
            <a:endParaRPr b="0" i="0" sz="3800" u="none" cap="none" strike="noStrike">
              <a:solidFill>
                <a:srgbClr val="000000"/>
              </a:solidFill>
              <a:latin typeface="Times New Roman"/>
              <a:ea typeface="Times New Roman"/>
              <a:cs typeface="Times New Roman"/>
              <a:sym typeface="Times New Roman"/>
            </a:endParaRPr>
          </a:p>
        </p:txBody>
      </p:sp>
      <p:pic>
        <p:nvPicPr>
          <p:cNvPr id="1027" name="Google Shape;1027;p124"/>
          <p:cNvPicPr preferRelativeResize="0"/>
          <p:nvPr/>
        </p:nvPicPr>
        <p:blipFill rotWithShape="1">
          <a:blip r:embed="rId3">
            <a:alphaModFix/>
          </a:blip>
          <a:srcRect b="0" l="0" r="0" t="0"/>
          <a:stretch/>
        </p:blipFill>
        <p:spPr>
          <a:xfrm>
            <a:off x="3962399" y="4426364"/>
            <a:ext cx="16732669" cy="818281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5"/>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6"/>
          <p:cNvSpPr txBox="1"/>
          <p:nvPr/>
        </p:nvSpPr>
        <p:spPr>
          <a:xfrm>
            <a:off x="1374774" y="514346"/>
            <a:ext cx="11731626" cy="9694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F81BD"/>
              </a:buClr>
              <a:buSzPts val="5700"/>
              <a:buFont typeface="Noto Sans Symbols"/>
              <a:buNone/>
            </a:pPr>
            <a:r>
              <a:rPr b="1" i="0" lang="en-US" sz="5700" u="none" cap="none" strike="noStrike">
                <a:solidFill>
                  <a:srgbClr val="4F81BD"/>
                </a:solidFill>
                <a:latin typeface="Times New Roman"/>
                <a:ea typeface="Times New Roman"/>
                <a:cs typeface="Times New Roman"/>
                <a:sym typeface="Times New Roman"/>
              </a:rPr>
              <a:t>Quiz</a:t>
            </a:r>
            <a:endParaRPr b="1" i="0" sz="5700" u="none" cap="none" strike="noStrike">
              <a:solidFill>
                <a:srgbClr val="4F81BD"/>
              </a:solidFill>
              <a:latin typeface="Times New Roman"/>
              <a:ea typeface="Times New Roman"/>
              <a:cs typeface="Times New Roman"/>
              <a:sym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7"/>
          <p:cNvSpPr txBox="1"/>
          <p:nvPr/>
        </p:nvSpPr>
        <p:spPr>
          <a:xfrm>
            <a:off x="1200150" y="571498"/>
            <a:ext cx="822960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Reference</a:t>
            </a:r>
            <a:endParaRPr b="1" i="0" sz="6000" u="none" cap="none" strike="noStrike">
              <a:solidFill>
                <a:srgbClr val="4F81BD"/>
              </a:solidFill>
              <a:latin typeface="Times New Roman"/>
              <a:ea typeface="Times New Roman"/>
              <a:cs typeface="Times New Roman"/>
              <a:sym typeface="Times New Roman"/>
            </a:endParaRPr>
          </a:p>
        </p:txBody>
      </p:sp>
      <p:sp>
        <p:nvSpPr>
          <p:cNvPr id="1043" name="Google Shape;1043;p127"/>
          <p:cNvSpPr txBox="1"/>
          <p:nvPr/>
        </p:nvSpPr>
        <p:spPr>
          <a:xfrm>
            <a:off x="1857376" y="2335126"/>
            <a:ext cx="14737292" cy="2677141"/>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6380"/>
              <a:buFont typeface="Noto Sans Symbols"/>
              <a:buChar char="⮚"/>
            </a:pPr>
            <a:r>
              <a:rPr b="0" i="0" lang="en-US" sz="4400" u="none" cap="none" strike="noStrike">
                <a:solidFill>
                  <a:srgbClr val="000000"/>
                </a:solidFill>
                <a:latin typeface="Times New Roman"/>
                <a:ea typeface="Times New Roman"/>
                <a:cs typeface="Times New Roman"/>
                <a:sym typeface="Times New Roman"/>
              </a:rPr>
              <a:t> </a:t>
            </a:r>
            <a:r>
              <a:rPr b="0" i="0" lang="en-US" sz="44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https://docs.aws.amazon.com/</a:t>
            </a:r>
            <a:r>
              <a:rPr b="0" i="0" lang="en-US" sz="44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8" name="Shape 1048"/>
        <p:cNvGrpSpPr/>
        <p:nvPr/>
      </p:nvGrpSpPr>
      <p:grpSpPr>
        <a:xfrm>
          <a:off x="0" y="0"/>
          <a:ext cx="0" cy="0"/>
          <a:chOff x="0" y="0"/>
          <a:chExt cx="0" cy="0"/>
        </a:xfrm>
      </p:grpSpPr>
      <p:sp>
        <p:nvSpPr>
          <p:cNvPr id="1049" name="Google Shape;1049;p128"/>
          <p:cNvSpPr/>
          <p:nvPr/>
        </p:nvSpPr>
        <p:spPr>
          <a:xfrm>
            <a:off x="8898777" y="13198291"/>
            <a:ext cx="668804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Meiryo"/>
              <a:buNone/>
            </a:pPr>
            <a:r>
              <a:rPr b="0" i="0" lang="en-US" sz="2200" u="none" cap="none" strike="noStrike">
                <a:solidFill>
                  <a:schemeClr val="dk1"/>
                </a:solidFill>
                <a:latin typeface="Meiryo"/>
                <a:ea typeface="Meiryo"/>
                <a:cs typeface="Meiryo"/>
                <a:sym typeface="Meiryo"/>
              </a:rPr>
              <a:t>Copyright </a:t>
            </a:r>
            <a:r>
              <a:rPr b="0" i="1" lang="en-US" sz="2200" u="none" cap="none" strike="noStrike">
                <a:solidFill>
                  <a:schemeClr val="dk1"/>
                </a:solidFill>
                <a:latin typeface="Meiryo"/>
                <a:ea typeface="Meiryo"/>
                <a:cs typeface="Meiryo"/>
                <a:sym typeface="Meiryo"/>
              </a:rPr>
              <a:t>© </a:t>
            </a:r>
            <a:r>
              <a:rPr b="0" i="0" lang="en-US" sz="2200" u="none" cap="none" strike="noStrike">
                <a:solidFill>
                  <a:schemeClr val="dk1"/>
                </a:solidFill>
                <a:latin typeface="Meiryo"/>
                <a:ea typeface="Meiryo"/>
                <a:cs typeface="Meiryo"/>
                <a:sym typeface="Meiryo"/>
              </a:rPr>
              <a:t>VTI Academy All Rights Reserved </a:t>
            </a:r>
            <a:endParaRPr/>
          </a:p>
        </p:txBody>
      </p:sp>
      <p:sp>
        <p:nvSpPr>
          <p:cNvPr id="1050" name="Google Shape;1050;p128"/>
          <p:cNvSpPr/>
          <p:nvPr/>
        </p:nvSpPr>
        <p:spPr>
          <a:xfrm>
            <a:off x="7195160" y="5450175"/>
            <a:ext cx="10095282"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517F"/>
              </a:buClr>
              <a:buSzPts val="8800"/>
              <a:buFont typeface="Times New Roman"/>
              <a:buNone/>
            </a:pPr>
            <a:r>
              <a:rPr b="0" i="0" lang="en-US" sz="8800" u="none" cap="none" strike="noStrike">
                <a:solidFill>
                  <a:srgbClr val="00517F"/>
                </a:solidFill>
                <a:latin typeface="Times New Roman"/>
                <a:ea typeface="Times New Roman"/>
                <a:cs typeface="Times New Roman"/>
                <a:sym typeface="Times New Roman"/>
              </a:rPr>
              <a:t>Q &amp; 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141" name="Google Shape;141;p13"/>
          <p:cNvPicPr preferRelativeResize="0"/>
          <p:nvPr/>
        </p:nvPicPr>
        <p:blipFill rotWithShape="1">
          <a:blip r:embed="rId3">
            <a:alphaModFix/>
          </a:blip>
          <a:srcRect b="0" l="0" r="0" t="0"/>
          <a:stretch/>
        </p:blipFill>
        <p:spPr>
          <a:xfrm>
            <a:off x="205177" y="3411110"/>
            <a:ext cx="10755592" cy="1713642"/>
          </a:xfrm>
          <a:prstGeom prst="rect">
            <a:avLst/>
          </a:prstGeom>
          <a:noFill/>
          <a:ln>
            <a:noFill/>
          </a:ln>
        </p:spPr>
      </p:pic>
      <p:sp>
        <p:nvSpPr>
          <p:cNvPr id="142" name="Google Shape;142;p13"/>
          <p:cNvSpPr txBox="1"/>
          <p:nvPr/>
        </p:nvSpPr>
        <p:spPr>
          <a:xfrm>
            <a:off x="1200151" y="2370387"/>
            <a:ext cx="9171070" cy="890172"/>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Launch instance into private subnets</a:t>
            </a:r>
            <a:endParaRPr/>
          </a:p>
        </p:txBody>
      </p:sp>
      <p:pic>
        <p:nvPicPr>
          <p:cNvPr id="143" name="Google Shape;143;p13"/>
          <p:cNvPicPr preferRelativeResize="0"/>
          <p:nvPr/>
        </p:nvPicPr>
        <p:blipFill rotWithShape="1">
          <a:blip r:embed="rId4">
            <a:alphaModFix/>
          </a:blip>
          <a:srcRect b="0" l="0" r="0" t="0"/>
          <a:stretch/>
        </p:blipFill>
        <p:spPr>
          <a:xfrm>
            <a:off x="1709571" y="5182627"/>
            <a:ext cx="6422214" cy="7351130"/>
          </a:xfrm>
          <a:prstGeom prst="rect">
            <a:avLst/>
          </a:prstGeom>
          <a:noFill/>
          <a:ln>
            <a:noFill/>
          </a:ln>
        </p:spPr>
      </p:pic>
      <p:pic>
        <p:nvPicPr>
          <p:cNvPr id="144" name="Google Shape;144;p13"/>
          <p:cNvPicPr preferRelativeResize="0"/>
          <p:nvPr/>
        </p:nvPicPr>
        <p:blipFill rotWithShape="1">
          <a:blip r:embed="rId5">
            <a:alphaModFix/>
          </a:blip>
          <a:srcRect b="0" l="0" r="0" t="0"/>
          <a:stretch/>
        </p:blipFill>
        <p:spPr>
          <a:xfrm>
            <a:off x="11262168" y="6400800"/>
            <a:ext cx="11897973" cy="4929160"/>
          </a:xfrm>
          <a:prstGeom prst="rect">
            <a:avLst/>
          </a:prstGeom>
          <a:noFill/>
          <a:ln>
            <a:noFill/>
          </a:ln>
        </p:spPr>
      </p:pic>
      <p:pic>
        <p:nvPicPr>
          <p:cNvPr id="145" name="Google Shape;145;p13"/>
          <p:cNvPicPr preferRelativeResize="0"/>
          <p:nvPr/>
        </p:nvPicPr>
        <p:blipFill rotWithShape="1">
          <a:blip r:embed="rId6">
            <a:alphaModFix/>
          </a:blip>
          <a:srcRect b="0" l="0" r="0" t="0"/>
          <a:stretch/>
        </p:blipFill>
        <p:spPr>
          <a:xfrm>
            <a:off x="11262168" y="3411110"/>
            <a:ext cx="11897973" cy="2450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51" name="Google Shape;151;p14"/>
          <p:cNvSpPr/>
          <p:nvPr/>
        </p:nvSpPr>
        <p:spPr>
          <a:xfrm>
            <a:off x="3310550" y="8980972"/>
            <a:ext cx="6733147"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Cannot connect to instance</a:t>
            </a:r>
            <a:endParaRPr b="0" i="1" sz="3200" u="none" cap="none" strike="noStrike">
              <a:solidFill>
                <a:srgbClr val="000000"/>
              </a:solidFill>
              <a:latin typeface="Times New Roman"/>
              <a:ea typeface="Times New Roman"/>
              <a:cs typeface="Times New Roman"/>
              <a:sym typeface="Times New Roman"/>
            </a:endParaRPr>
          </a:p>
        </p:txBody>
      </p:sp>
      <p:pic>
        <p:nvPicPr>
          <p:cNvPr id="152" name="Google Shape;152;p14"/>
          <p:cNvPicPr preferRelativeResize="0"/>
          <p:nvPr/>
        </p:nvPicPr>
        <p:blipFill rotWithShape="1">
          <a:blip r:embed="rId3">
            <a:alphaModFix/>
          </a:blip>
          <a:srcRect b="0" l="0" r="0" t="0"/>
          <a:stretch/>
        </p:blipFill>
        <p:spPr>
          <a:xfrm>
            <a:off x="3737135" y="3863310"/>
            <a:ext cx="5879979" cy="5106634"/>
          </a:xfrm>
          <a:prstGeom prst="rect">
            <a:avLst/>
          </a:prstGeom>
          <a:noFill/>
          <a:ln>
            <a:noFill/>
          </a:ln>
        </p:spPr>
      </p:pic>
      <p:pic>
        <p:nvPicPr>
          <p:cNvPr id="153" name="Google Shape;153;p14"/>
          <p:cNvPicPr preferRelativeResize="0"/>
          <p:nvPr/>
        </p:nvPicPr>
        <p:blipFill rotWithShape="1">
          <a:blip r:embed="rId4">
            <a:alphaModFix/>
          </a:blip>
          <a:srcRect b="0" l="0" r="0" t="0"/>
          <a:stretch/>
        </p:blipFill>
        <p:spPr>
          <a:xfrm>
            <a:off x="10130019" y="4797377"/>
            <a:ext cx="8267700" cy="3238500"/>
          </a:xfrm>
          <a:prstGeom prst="rect">
            <a:avLst/>
          </a:prstGeom>
          <a:noFill/>
          <a:ln>
            <a:noFill/>
          </a:ln>
        </p:spPr>
      </p:pic>
      <p:sp>
        <p:nvSpPr>
          <p:cNvPr id="154" name="Google Shape;154;p14"/>
          <p:cNvSpPr/>
          <p:nvPr/>
        </p:nvSpPr>
        <p:spPr>
          <a:xfrm>
            <a:off x="10812874" y="8047016"/>
            <a:ext cx="6733147" cy="110793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Ping private subnet instance from public subnet instance</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160" name="Google Shape;160;p15"/>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66" name="Google Shape;166;p16"/>
          <p:cNvSpPr txBox="1"/>
          <p:nvPr/>
        </p:nvSpPr>
        <p:spPr>
          <a:xfrm>
            <a:off x="1200151" y="2370386"/>
            <a:ext cx="9399670" cy="10051599"/>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Components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VPC</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CIDR block</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Subnet</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Route tables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NACL</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Internet gateway</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NAT, Egress-only internet gateway</a:t>
            </a:r>
            <a:endParaRPr b="0" i="0" sz="3800" u="none" cap="none" strike="noStrike">
              <a:solidFill>
                <a:srgbClr val="000000"/>
              </a:solidFill>
              <a:latin typeface="Times New Roman"/>
              <a:ea typeface="Times New Roman"/>
              <a:cs typeface="Times New Roman"/>
              <a:sym typeface="Times New Roman"/>
            </a:endParaRPr>
          </a:p>
        </p:txBody>
      </p:sp>
      <p:sp>
        <p:nvSpPr>
          <p:cNvPr id="167" name="Google Shape;167;p16"/>
          <p:cNvSpPr txBox="1"/>
          <p:nvPr/>
        </p:nvSpPr>
        <p:spPr>
          <a:xfrm>
            <a:off x="18259685" y="2370386"/>
            <a:ext cx="6086215" cy="4925765"/>
          </a:xfrm>
          <a:prstGeom prst="rect">
            <a:avLst/>
          </a:prstGeom>
          <a:noFill/>
          <a:ln>
            <a:noFill/>
          </a:ln>
        </p:spPr>
        <p:txBody>
          <a:bodyPr anchorCtr="0" anchor="t" bIns="45700" lIns="91425" spcFirstLastPara="1" rIns="91425" wrap="square" tIns="45700">
            <a:normAutofit/>
          </a:bodyPr>
          <a:lstStyle/>
          <a:p>
            <a:pPr indent="-60325" lvl="0" marL="428625" marR="0" rtl="0" algn="l">
              <a:lnSpc>
                <a:spcPct val="100000"/>
              </a:lnSpc>
              <a:spcBef>
                <a:spcPts val="0"/>
              </a:spcBef>
              <a:spcAft>
                <a:spcPts val="0"/>
              </a:spcAft>
              <a:buClr>
                <a:srgbClr val="000000"/>
              </a:buClr>
              <a:buSzPts val="5800"/>
              <a:buFont typeface="Noto Sans Symbols"/>
              <a:buNone/>
            </a:pPr>
            <a:r>
              <a:t/>
            </a:r>
            <a:endParaRPr b="0" i="0" sz="40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Global accelerator</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Flow Logs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Reachability Analyzer</a:t>
            </a:r>
            <a:endParaRPr/>
          </a:p>
          <a:p>
            <a:pPr indent="-261302" lvl="1" marL="1055687" marR="0" rtl="0" algn="l">
              <a:lnSpc>
                <a:spcPct val="100000"/>
              </a:lnSpc>
              <a:spcBef>
                <a:spcPts val="5900"/>
              </a:spcBef>
              <a:spcAft>
                <a:spcPts val="0"/>
              </a:spcAft>
              <a:buClr>
                <a:srgbClr val="000000"/>
              </a:buClr>
              <a:buSzPts val="5510"/>
              <a:buFont typeface="Courier New"/>
              <a:buNone/>
            </a:pPr>
            <a:r>
              <a:t/>
            </a:r>
            <a:endParaRPr b="0" i="0" sz="3800" u="none" cap="none" strike="noStrike">
              <a:solidFill>
                <a:srgbClr val="000000"/>
              </a:solidFill>
              <a:latin typeface="Times New Roman"/>
              <a:ea typeface="Times New Roman"/>
              <a:cs typeface="Times New Roman"/>
              <a:sym typeface="Times New Roman"/>
            </a:endParaRPr>
          </a:p>
        </p:txBody>
      </p:sp>
      <p:sp>
        <p:nvSpPr>
          <p:cNvPr id="168" name="Google Shape;168;p16"/>
          <p:cNvSpPr txBox="1"/>
          <p:nvPr/>
        </p:nvSpPr>
        <p:spPr>
          <a:xfrm>
            <a:off x="9845972" y="2370385"/>
            <a:ext cx="9815263" cy="10051599"/>
          </a:xfrm>
          <a:prstGeom prst="rect">
            <a:avLst/>
          </a:prstGeom>
          <a:noFill/>
          <a:ln>
            <a:noFill/>
          </a:ln>
        </p:spPr>
        <p:txBody>
          <a:bodyPr anchorCtr="0" anchor="t" bIns="45700" lIns="91425" spcFirstLastPara="1" rIns="91425" wrap="square" tIns="45700">
            <a:normAutofit/>
          </a:bodyPr>
          <a:lstStyle/>
          <a:p>
            <a:pPr indent="-60325" lvl="0" marL="428625" marR="0" rtl="0" algn="l">
              <a:lnSpc>
                <a:spcPct val="100000"/>
              </a:lnSpc>
              <a:spcBef>
                <a:spcPts val="0"/>
              </a:spcBef>
              <a:spcAft>
                <a:spcPts val="0"/>
              </a:spcAft>
              <a:buClr>
                <a:srgbClr val="000000"/>
              </a:buClr>
              <a:buSzPts val="5800"/>
              <a:buFont typeface="Noto Sans Symbols"/>
              <a:buNone/>
            </a:pPr>
            <a:r>
              <a:t/>
            </a:r>
            <a:endParaRPr b="0" i="0" sz="40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Bastion host, Session Manager</a:t>
            </a:r>
            <a:endParaRPr b="0" i="0" sz="38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VPC Peering Connection</a:t>
            </a:r>
            <a:endParaRPr b="0" i="0" sz="38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PrivateLink</a:t>
            </a:r>
            <a:endParaRPr b="0" i="0" sz="38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VPN</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Direct Connect</a:t>
            </a:r>
            <a:endParaRPr b="0" i="0" sz="3800" u="none" cap="none" strike="noStrike">
              <a:solidFill>
                <a:srgbClr val="000000"/>
              </a:solidFill>
              <a:latin typeface="Times New Roman"/>
              <a:ea typeface="Times New Roman"/>
              <a:cs typeface="Times New Roman"/>
              <a:sym typeface="Times New Roman"/>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Transit Gateway</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RAM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174" name="Google Shape;174;p17"/>
          <p:cNvPicPr preferRelativeResize="0"/>
          <p:nvPr/>
        </p:nvPicPr>
        <p:blipFill rotWithShape="1">
          <a:blip r:embed="rId3">
            <a:alphaModFix/>
          </a:blip>
          <a:srcRect b="0" l="0" r="0" t="0"/>
          <a:stretch/>
        </p:blipFill>
        <p:spPr>
          <a:xfrm>
            <a:off x="2623943" y="2571750"/>
            <a:ext cx="18452126" cy="90236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80" name="Google Shape;180;p18"/>
          <p:cNvSpPr txBox="1"/>
          <p:nvPr/>
        </p:nvSpPr>
        <p:spPr>
          <a:xfrm>
            <a:off x="1200151" y="2370387"/>
            <a:ext cx="16641281" cy="10370254"/>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launching resources in 1 VPC (virtual network)</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Ex: launch EC2 in VPC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to create subnet inside VPC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Regional resource</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Default using Ipv4 </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Max 5 VPC per regions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Can share components in VPC for other accounts (bill is still charged to the owner)</a:t>
            </a:r>
            <a:endParaRPr b="0" i="0" sz="3500" u="none" cap="none" strike="noStrike">
              <a:solidFill>
                <a:srgbClr val="000000"/>
              </a:solidFill>
              <a:latin typeface="Times New Roman"/>
              <a:ea typeface="Times New Roman"/>
              <a:cs typeface="Times New Roman"/>
              <a:sym typeface="Times New Roman"/>
            </a:endParaRPr>
          </a:p>
        </p:txBody>
      </p:sp>
      <p:pic>
        <p:nvPicPr>
          <p:cNvPr id="181" name="Google Shape;181;p18"/>
          <p:cNvPicPr preferRelativeResize="0"/>
          <p:nvPr/>
        </p:nvPicPr>
        <p:blipFill rotWithShape="1">
          <a:blip r:embed="rId3">
            <a:alphaModFix/>
          </a:blip>
          <a:srcRect b="0" l="0" r="0" t="0"/>
          <a:stretch/>
        </p:blipFill>
        <p:spPr>
          <a:xfrm>
            <a:off x="14118477" y="2370386"/>
            <a:ext cx="9973756" cy="8358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87" name="Google Shape;187;p19"/>
          <p:cNvSpPr txBox="1"/>
          <p:nvPr/>
        </p:nvSpPr>
        <p:spPr>
          <a:xfrm>
            <a:off x="1200149" y="2370386"/>
            <a:ext cx="13360803" cy="6895534"/>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Default VPC</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Set up public subnets, public ipv4 for instance, internet gateways, route tables, ...</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Can modify the components inside</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a:t>
            </a:r>
            <a:r>
              <a:rPr b="0" i="0" lang="en-US" sz="25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https://docs.aws.amazon.com/vpc/latest/userguide/default-vpc.html</a:t>
            </a:r>
            <a:endParaRPr b="0" i="0" sz="2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Can extend VPC to other regions</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a:t>
            </a:r>
            <a:r>
              <a:rPr b="0" i="0" lang="en-US" sz="25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https://docs.aws.amazon.com/vpc/latest/userguide/Extend_VPCs.html</a:t>
            </a:r>
            <a:r>
              <a:rPr b="0" i="0" lang="en-US" sz="2500" u="none" cap="none" strike="noStrike">
                <a:solidFill>
                  <a:srgbClr val="000000"/>
                </a:solidFill>
                <a:latin typeface="Times New Roman"/>
                <a:ea typeface="Times New Roman"/>
                <a:cs typeface="Times New Roman"/>
                <a:sym typeface="Times New Roman"/>
              </a:rPr>
              <a:t> </a:t>
            </a:r>
            <a:endParaRPr b="0" i="0" sz="3500" u="none" cap="none" strike="noStrike">
              <a:solidFill>
                <a:srgbClr val="000000"/>
              </a:solidFill>
              <a:latin typeface="Times New Roman"/>
              <a:ea typeface="Times New Roman"/>
              <a:cs typeface="Times New Roman"/>
              <a:sym typeface="Times New Roman"/>
            </a:endParaRPr>
          </a:p>
        </p:txBody>
      </p:sp>
      <p:pic>
        <p:nvPicPr>
          <p:cNvPr id="188" name="Google Shape;188;p19"/>
          <p:cNvPicPr preferRelativeResize="0"/>
          <p:nvPr/>
        </p:nvPicPr>
        <p:blipFill rotWithShape="1">
          <a:blip r:embed="rId5">
            <a:alphaModFix/>
          </a:blip>
          <a:srcRect b="0" l="0" r="0" t="0"/>
          <a:stretch/>
        </p:blipFill>
        <p:spPr>
          <a:xfrm>
            <a:off x="14341642" y="2719303"/>
            <a:ext cx="9947028" cy="4812467"/>
          </a:xfrm>
          <a:prstGeom prst="rect">
            <a:avLst/>
          </a:prstGeom>
          <a:noFill/>
          <a:ln>
            <a:noFill/>
          </a:ln>
        </p:spPr>
      </p:pic>
      <p:sp>
        <p:nvSpPr>
          <p:cNvPr id="189" name="Google Shape;189;p19"/>
          <p:cNvSpPr/>
          <p:nvPr/>
        </p:nvSpPr>
        <p:spPr>
          <a:xfrm>
            <a:off x="17393361" y="7518427"/>
            <a:ext cx="3843589"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Default VPC</a:t>
            </a:r>
            <a:endParaRPr b="0" i="1" sz="3200" u="none" cap="none" strike="noStrike">
              <a:solidFill>
                <a:srgbClr val="000000"/>
              </a:solidFill>
              <a:latin typeface="Times New Roman"/>
              <a:ea typeface="Times New Roman"/>
              <a:cs typeface="Times New Roman"/>
              <a:sym typeface="Times New Roman"/>
            </a:endParaRPr>
          </a:p>
        </p:txBody>
      </p:sp>
      <p:sp>
        <p:nvSpPr>
          <p:cNvPr id="190" name="Google Shape;190;p19"/>
          <p:cNvSpPr/>
          <p:nvPr/>
        </p:nvSpPr>
        <p:spPr>
          <a:xfrm>
            <a:off x="9592888" y="12034739"/>
            <a:ext cx="4351713"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Default subnets</a:t>
            </a:r>
            <a:endParaRPr b="0" i="1" sz="3200" u="none" cap="none" strike="noStrike">
              <a:solidFill>
                <a:srgbClr val="000000"/>
              </a:solidFill>
              <a:latin typeface="Times New Roman"/>
              <a:ea typeface="Times New Roman"/>
              <a:cs typeface="Times New Roman"/>
              <a:sym typeface="Times New Roman"/>
            </a:endParaRPr>
          </a:p>
        </p:txBody>
      </p:sp>
      <p:pic>
        <p:nvPicPr>
          <p:cNvPr id="191" name="Google Shape;191;p19"/>
          <p:cNvPicPr preferRelativeResize="0"/>
          <p:nvPr/>
        </p:nvPicPr>
        <p:blipFill rotWithShape="1">
          <a:blip r:embed="rId6">
            <a:alphaModFix/>
          </a:blip>
          <a:srcRect b="0" l="0" r="0" t="0"/>
          <a:stretch/>
        </p:blipFill>
        <p:spPr>
          <a:xfrm>
            <a:off x="974558" y="9436220"/>
            <a:ext cx="22702837" cy="2543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2"/>
          <p:cNvSpPr txBox="1"/>
          <p:nvPr>
            <p:ph type="title"/>
          </p:nvPr>
        </p:nvSpPr>
        <p:spPr>
          <a:xfrm>
            <a:off x="1845217" y="357188"/>
            <a:ext cx="15794390" cy="1710326"/>
          </a:xfrm>
          <a:prstGeom prst="rect">
            <a:avLst/>
          </a:prstGeom>
          <a:noFill/>
          <a:ln>
            <a:noFill/>
          </a:ln>
        </p:spPr>
        <p:txBody>
          <a:bodyPr anchorCtr="0" anchor="ctr" bIns="71425" lIns="71425" spcFirstLastPara="1" rIns="71425" wrap="square" tIns="71425">
            <a:normAutofit/>
          </a:bodyPr>
          <a:lstStyle/>
          <a:p>
            <a:pPr indent="0" lvl="0" marL="0" rtl="0" algn="l">
              <a:lnSpc>
                <a:spcPct val="100000"/>
              </a:lnSpc>
              <a:spcBef>
                <a:spcPts val="0"/>
              </a:spcBef>
              <a:spcAft>
                <a:spcPts val="0"/>
              </a:spcAft>
              <a:buClr>
                <a:srgbClr val="0079BF"/>
              </a:buClr>
              <a:buSzPts val="8200"/>
              <a:buFont typeface="Calibri"/>
              <a:buNone/>
            </a:pPr>
            <a:r>
              <a:rPr lang="en-US">
                <a:solidFill>
                  <a:srgbClr val="0079BF"/>
                </a:solidFill>
                <a:latin typeface="Calibri"/>
                <a:ea typeface="Calibri"/>
                <a:cs typeface="Calibri"/>
                <a:sym typeface="Calibri"/>
              </a:rPr>
              <a:t>Agenda</a:t>
            </a:r>
            <a:endParaRPr/>
          </a:p>
        </p:txBody>
      </p:sp>
      <p:sp>
        <p:nvSpPr>
          <p:cNvPr id="44" name="Google Shape;44;p2"/>
          <p:cNvSpPr/>
          <p:nvPr/>
        </p:nvSpPr>
        <p:spPr>
          <a:xfrm>
            <a:off x="8898777" y="13198291"/>
            <a:ext cx="668804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200"/>
              <a:buFont typeface="Meiryo"/>
              <a:buNone/>
            </a:pPr>
            <a:r>
              <a:rPr b="0" i="0" lang="en-US" sz="2200" u="none" cap="none" strike="noStrike">
                <a:solidFill>
                  <a:schemeClr val="lt1"/>
                </a:solidFill>
                <a:latin typeface="Meiryo"/>
                <a:ea typeface="Meiryo"/>
                <a:cs typeface="Meiryo"/>
                <a:sym typeface="Meiryo"/>
              </a:rPr>
              <a:t>Copyright </a:t>
            </a:r>
            <a:r>
              <a:rPr b="0" i="1" lang="en-US" sz="2200" u="none" cap="none" strike="noStrike">
                <a:solidFill>
                  <a:schemeClr val="lt1"/>
                </a:solidFill>
                <a:latin typeface="Meiryo"/>
                <a:ea typeface="Meiryo"/>
                <a:cs typeface="Meiryo"/>
                <a:sym typeface="Meiryo"/>
              </a:rPr>
              <a:t>© </a:t>
            </a:r>
            <a:r>
              <a:rPr b="0" i="0" lang="en-US" sz="2200" u="none" cap="none" strike="noStrike">
                <a:solidFill>
                  <a:schemeClr val="lt1"/>
                </a:solidFill>
                <a:latin typeface="Meiryo"/>
                <a:ea typeface="Meiryo"/>
                <a:cs typeface="Meiryo"/>
                <a:sym typeface="Meiryo"/>
              </a:rPr>
              <a:t>VTI Academy All Rights Reserved </a:t>
            </a:r>
            <a:endParaRPr/>
          </a:p>
        </p:txBody>
      </p:sp>
      <p:sp>
        <p:nvSpPr>
          <p:cNvPr id="45" name="Google Shape;45;p2"/>
          <p:cNvSpPr txBox="1"/>
          <p:nvPr/>
        </p:nvSpPr>
        <p:spPr>
          <a:xfrm>
            <a:off x="1845217" y="3116480"/>
            <a:ext cx="15794390" cy="648472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3960"/>
              <a:buFont typeface="Noto Sans Symbols"/>
              <a:buChar char="❑"/>
            </a:pPr>
            <a:r>
              <a:rPr b="0" i="0" lang="en-US" sz="6600" u="none" cap="none" strike="noStrike">
                <a:solidFill>
                  <a:srgbClr val="000000"/>
                </a:solidFill>
                <a:latin typeface="Times New Roman"/>
                <a:ea typeface="Times New Roman"/>
                <a:cs typeface="Times New Roman"/>
                <a:sym typeface="Times New Roman"/>
              </a:rPr>
              <a:t> VPC Service</a:t>
            </a:r>
            <a:endParaRPr b="0" i="0" sz="66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1320"/>
              </a:spcBef>
              <a:spcAft>
                <a:spcPts val="0"/>
              </a:spcAft>
              <a:buClr>
                <a:srgbClr val="000000"/>
              </a:buClr>
              <a:buSzPts val="3960"/>
              <a:buFont typeface="Noto Sans Symbols"/>
              <a:buChar char="❑"/>
            </a:pPr>
            <a:r>
              <a:rPr b="0" i="0" lang="en-US" sz="6600" u="none" cap="none" strike="noStrike">
                <a:solidFill>
                  <a:srgbClr val="000000"/>
                </a:solidFill>
                <a:latin typeface="Times New Roman"/>
                <a:ea typeface="Times New Roman"/>
                <a:cs typeface="Times New Roman"/>
                <a:sym typeface="Times New Roman"/>
              </a:rPr>
              <a:t> Assignments</a:t>
            </a:r>
            <a:endParaRPr/>
          </a:p>
          <a:p>
            <a:pPr indent="-342900" lvl="0" marL="342900" marR="0" rtl="0" algn="l">
              <a:lnSpc>
                <a:spcPct val="100000"/>
              </a:lnSpc>
              <a:spcBef>
                <a:spcPts val="1320"/>
              </a:spcBef>
              <a:spcAft>
                <a:spcPts val="0"/>
              </a:spcAft>
              <a:buClr>
                <a:srgbClr val="000000"/>
              </a:buClr>
              <a:buSzPts val="3960"/>
              <a:buFont typeface="Noto Sans Symbols"/>
              <a:buChar char="❑"/>
            </a:pPr>
            <a:r>
              <a:rPr b="0" i="0" lang="en-US" sz="6600" u="none" cap="none" strike="noStrike">
                <a:solidFill>
                  <a:srgbClr val="000000"/>
                </a:solidFill>
                <a:latin typeface="Times New Roman"/>
                <a:ea typeface="Times New Roman"/>
                <a:cs typeface="Times New Roman"/>
                <a:sym typeface="Times New Roman"/>
              </a:rPr>
              <a:t> Quiz</a:t>
            </a:r>
            <a:endParaRPr b="0" i="0" sz="6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97" name="Google Shape;197;p20"/>
          <p:cNvSpPr txBox="1"/>
          <p:nvPr/>
        </p:nvSpPr>
        <p:spPr>
          <a:xfrm>
            <a:off x="1200149" y="2370386"/>
            <a:ext cx="7991977" cy="4499646"/>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2 ways to create</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Manual </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Wizard</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a:t>
            </a:r>
            <a:endParaRPr b="0" i="0" sz="3500" u="none" cap="none" strike="noStrike">
              <a:solidFill>
                <a:srgbClr val="000000"/>
              </a:solidFill>
              <a:latin typeface="Times New Roman"/>
              <a:ea typeface="Times New Roman"/>
              <a:cs typeface="Times New Roman"/>
              <a:sym typeface="Times New Roman"/>
            </a:endParaRPr>
          </a:p>
        </p:txBody>
      </p:sp>
      <p:pic>
        <p:nvPicPr>
          <p:cNvPr id="198" name="Google Shape;198;p20"/>
          <p:cNvPicPr preferRelativeResize="0"/>
          <p:nvPr/>
        </p:nvPicPr>
        <p:blipFill rotWithShape="1">
          <a:blip r:embed="rId3">
            <a:alphaModFix/>
          </a:blip>
          <a:srcRect b="0" l="0" r="0" t="0"/>
          <a:stretch/>
        </p:blipFill>
        <p:spPr>
          <a:xfrm>
            <a:off x="2238350" y="6766718"/>
            <a:ext cx="8902892" cy="3375903"/>
          </a:xfrm>
          <a:prstGeom prst="rect">
            <a:avLst/>
          </a:prstGeom>
          <a:noFill/>
          <a:ln>
            <a:noFill/>
          </a:ln>
        </p:spPr>
      </p:pic>
      <p:pic>
        <p:nvPicPr>
          <p:cNvPr id="199" name="Google Shape;199;p20"/>
          <p:cNvPicPr preferRelativeResize="0"/>
          <p:nvPr/>
        </p:nvPicPr>
        <p:blipFill rotWithShape="1">
          <a:blip r:embed="rId4">
            <a:alphaModFix/>
          </a:blip>
          <a:srcRect b="0" l="0" r="0" t="0"/>
          <a:stretch/>
        </p:blipFill>
        <p:spPr>
          <a:xfrm>
            <a:off x="12203851" y="3470492"/>
            <a:ext cx="6970653" cy="8202109"/>
          </a:xfrm>
          <a:prstGeom prst="rect">
            <a:avLst/>
          </a:prstGeom>
          <a:noFill/>
          <a:ln>
            <a:noFill/>
          </a:ln>
        </p:spPr>
      </p:pic>
      <p:sp>
        <p:nvSpPr>
          <p:cNvPr id="200" name="Google Shape;200;p20"/>
          <p:cNvSpPr/>
          <p:nvPr/>
        </p:nvSpPr>
        <p:spPr>
          <a:xfrm>
            <a:off x="4799095" y="10119288"/>
            <a:ext cx="2692793" cy="580993"/>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Wizard</a:t>
            </a:r>
            <a:endParaRPr b="0" i="1" sz="3200" u="none" cap="none" strike="noStrike">
              <a:solidFill>
                <a:srgbClr val="000000"/>
              </a:solidFill>
              <a:latin typeface="Times New Roman"/>
              <a:ea typeface="Times New Roman"/>
              <a:cs typeface="Times New Roman"/>
              <a:sym typeface="Times New Roman"/>
            </a:endParaRPr>
          </a:p>
        </p:txBody>
      </p:sp>
      <p:sp>
        <p:nvSpPr>
          <p:cNvPr id="201" name="Google Shape;201;p20"/>
          <p:cNvSpPr/>
          <p:nvPr/>
        </p:nvSpPr>
        <p:spPr>
          <a:xfrm>
            <a:off x="14251906" y="11645257"/>
            <a:ext cx="2692793"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Manual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07" name="Google Shape;207;p21"/>
          <p:cNvSpPr txBox="1"/>
          <p:nvPr/>
        </p:nvSpPr>
        <p:spPr>
          <a:xfrm>
            <a:off x="1200149" y="2370386"/>
            <a:ext cx="14820901" cy="6678364"/>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Usecases</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VPC &amp; 1 public subnet &amp; 1 internet gateway: </a:t>
            </a:r>
            <a:r>
              <a:rPr b="0" i="0" lang="en-US" sz="28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IpV4</a:t>
            </a:r>
            <a:r>
              <a:rPr b="0" i="0" lang="en-US" sz="2800" u="none" cap="none" strike="noStrike">
                <a:solidFill>
                  <a:srgbClr val="000000"/>
                </a:solidFill>
                <a:latin typeface="Times New Roman"/>
                <a:ea typeface="Times New Roman"/>
                <a:cs typeface="Times New Roman"/>
                <a:sym typeface="Times New Roman"/>
              </a:rPr>
              <a:t>, </a:t>
            </a:r>
            <a:r>
              <a:rPr b="0" i="0" lang="en-US" sz="28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Ipv6</a:t>
            </a:r>
            <a:r>
              <a:rPr b="0" i="0" lang="en-US" sz="2800" u="none" cap="none" strike="noStrike">
                <a:solidFill>
                  <a:srgbClr val="000000"/>
                </a:solidFill>
                <a:latin typeface="Times New Roman"/>
                <a:ea typeface="Times New Roman"/>
                <a:cs typeface="Times New Roman"/>
                <a:sym typeface="Times New Roman"/>
              </a:rPr>
              <a:t> </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VPC with public and private subnets (NAT): </a:t>
            </a:r>
            <a:r>
              <a:rPr b="0" i="0" lang="en-US" sz="2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Link</a:t>
            </a:r>
            <a:r>
              <a:rPr b="0" i="0" lang="en-US" sz="2800" u="none" cap="none" strike="noStrike">
                <a:solidFill>
                  <a:srgbClr val="000000"/>
                </a:solidFill>
                <a:latin typeface="Times New Roman"/>
                <a:ea typeface="Times New Roman"/>
                <a:cs typeface="Times New Roman"/>
                <a:sym typeface="Times New Roman"/>
              </a:rPr>
              <a:t> </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VPC with public and private subnets and Site-to-Site VPN access: </a:t>
            </a:r>
            <a:r>
              <a:rPr b="0" i="0" lang="en-US" sz="28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Link</a:t>
            </a:r>
            <a:r>
              <a:rPr b="0" i="0" lang="en-US" sz="2800" u="none" cap="none" strike="noStrike">
                <a:solidFill>
                  <a:srgbClr val="000000"/>
                </a:solidFill>
                <a:latin typeface="Times New Roman"/>
                <a:ea typeface="Times New Roman"/>
                <a:cs typeface="Times New Roman"/>
                <a:sym typeface="Times New Roman"/>
              </a:rPr>
              <a:t>   </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VPC with a private subnet only and Site-to-Site VPN access: </a:t>
            </a:r>
            <a:r>
              <a:rPr b="0" i="0" lang="en-US" sz="2800" u="sng" cap="none" strike="noStrike">
                <a:solidFill>
                  <a:srgbClr val="000000"/>
                </a:solidFill>
                <a:latin typeface="Times New Roman"/>
                <a:ea typeface="Times New Roman"/>
                <a:cs typeface="Times New Roman"/>
                <a:sym typeface="Times New Roman"/>
                <a:hlinkClick r:id="rId7">
                  <a:extLst>
                    <a:ext uri="{A12FA001-AC4F-418D-AE19-62706E023703}">
                      <ahyp:hlinkClr val="tx"/>
                    </a:ext>
                  </a:extLst>
                </a:hlinkClick>
              </a:rPr>
              <a:t>Link</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13" name="Google Shape;213;p22"/>
          <p:cNvSpPr txBox="1"/>
          <p:nvPr/>
        </p:nvSpPr>
        <p:spPr>
          <a:xfrm>
            <a:off x="1200149" y="2370386"/>
            <a:ext cx="4526883" cy="878140"/>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Components</a:t>
            </a:r>
            <a:r>
              <a:rPr b="0" i="0" lang="en-US" sz="2500" u="none" cap="none" strike="noStrike">
                <a:solidFill>
                  <a:srgbClr val="000000"/>
                </a:solidFill>
                <a:latin typeface="Times New Roman"/>
                <a:ea typeface="Times New Roman"/>
                <a:cs typeface="Times New Roman"/>
                <a:sym typeface="Times New Roman"/>
              </a:rPr>
              <a:t>  </a:t>
            </a:r>
            <a:endParaRPr b="0" i="0" sz="3500" u="none" cap="none" strike="noStrike">
              <a:solidFill>
                <a:srgbClr val="000000"/>
              </a:solidFill>
              <a:latin typeface="Times New Roman"/>
              <a:ea typeface="Times New Roman"/>
              <a:cs typeface="Times New Roman"/>
              <a:sym typeface="Times New Roman"/>
            </a:endParaRPr>
          </a:p>
        </p:txBody>
      </p:sp>
      <p:pic>
        <p:nvPicPr>
          <p:cNvPr id="214" name="Google Shape;214;p22"/>
          <p:cNvPicPr preferRelativeResize="0"/>
          <p:nvPr/>
        </p:nvPicPr>
        <p:blipFill rotWithShape="1">
          <a:blip r:embed="rId3">
            <a:alphaModFix/>
          </a:blip>
          <a:srcRect b="0" l="0" r="0" t="0"/>
          <a:stretch/>
        </p:blipFill>
        <p:spPr>
          <a:xfrm>
            <a:off x="1803537" y="3248526"/>
            <a:ext cx="20776925" cy="91929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20" name="Google Shape;220;p23"/>
          <p:cNvSpPr txBox="1"/>
          <p:nvPr/>
        </p:nvSpPr>
        <p:spPr>
          <a:xfrm>
            <a:off x="1200152" y="2370388"/>
            <a:ext cx="4626490" cy="1265948"/>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Ipv4 &amp; Ipv6</a:t>
            </a:r>
            <a:endParaRPr/>
          </a:p>
        </p:txBody>
      </p:sp>
      <p:pic>
        <p:nvPicPr>
          <p:cNvPr id="221" name="Google Shape;221;p23"/>
          <p:cNvPicPr preferRelativeResize="0"/>
          <p:nvPr/>
        </p:nvPicPr>
        <p:blipFill rotWithShape="1">
          <a:blip r:embed="rId3">
            <a:alphaModFix/>
          </a:blip>
          <a:srcRect b="0" l="0" r="0" t="0"/>
          <a:stretch/>
        </p:blipFill>
        <p:spPr>
          <a:xfrm>
            <a:off x="289560" y="3320375"/>
            <a:ext cx="11673840" cy="8572270"/>
          </a:xfrm>
          <a:prstGeom prst="rect">
            <a:avLst/>
          </a:prstGeom>
          <a:noFill/>
          <a:ln>
            <a:noFill/>
          </a:ln>
        </p:spPr>
      </p:pic>
      <p:sp>
        <p:nvSpPr>
          <p:cNvPr id="222" name="Google Shape;222;p23"/>
          <p:cNvSpPr/>
          <p:nvPr/>
        </p:nvSpPr>
        <p:spPr>
          <a:xfrm>
            <a:off x="805384" y="11932920"/>
            <a:ext cx="981711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https://www.guru99.com/difference-ipv4-vs-ipv6.html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pic>
        <p:nvPicPr>
          <p:cNvPr descr="Private IP Address vs Public IP Address - IP With Ease" id="223" name="Google Shape;223;p23"/>
          <p:cNvPicPr preferRelativeResize="0"/>
          <p:nvPr/>
        </p:nvPicPr>
        <p:blipFill rotWithShape="1">
          <a:blip r:embed="rId5">
            <a:alphaModFix/>
          </a:blip>
          <a:srcRect b="0" l="0" r="0" t="0"/>
          <a:stretch/>
        </p:blipFill>
        <p:spPr>
          <a:xfrm>
            <a:off x="14201962" y="7053607"/>
            <a:ext cx="8543738" cy="4839038"/>
          </a:xfrm>
          <a:prstGeom prst="rect">
            <a:avLst/>
          </a:prstGeom>
          <a:noFill/>
          <a:ln>
            <a:noFill/>
          </a:ln>
        </p:spPr>
      </p:pic>
      <p:pic>
        <p:nvPicPr>
          <p:cNvPr descr="Private vs Public IP - SINDHU&amp;#39;S BLOG" id="224" name="Google Shape;224;p23"/>
          <p:cNvPicPr preferRelativeResize="0"/>
          <p:nvPr/>
        </p:nvPicPr>
        <p:blipFill rotWithShape="1">
          <a:blip r:embed="rId6">
            <a:alphaModFix/>
          </a:blip>
          <a:srcRect b="0" l="0" r="0" t="0"/>
          <a:stretch/>
        </p:blipFill>
        <p:spPr>
          <a:xfrm>
            <a:off x="13936888" y="1628444"/>
            <a:ext cx="9340286" cy="5275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30" name="Google Shape;230;p24"/>
          <p:cNvSpPr txBox="1"/>
          <p:nvPr/>
        </p:nvSpPr>
        <p:spPr>
          <a:xfrm>
            <a:off x="1200152" y="2370387"/>
            <a:ext cx="11682471" cy="995877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CIDR block</a:t>
            </a:r>
            <a:endParaRPr b="0" i="0" sz="38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Stands for Classless Inter-Domain Routing block</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a method for allocating IP addresses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a range of private IP</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Max 5 CIDR Block per VPC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Including: private IP &amp; Netmask</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Ex: 192.168.0.0/28 – IP: 192.168.0.0 &amp; Netmask = /28</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Support Ipv4 &amp; Ipv6</a:t>
            </a:r>
            <a:endParaRPr b="0" i="0" sz="3500" u="none" cap="none" strike="noStrike">
              <a:solidFill>
                <a:srgbClr val="000000"/>
              </a:solidFill>
              <a:latin typeface="Times New Roman"/>
              <a:ea typeface="Times New Roman"/>
              <a:cs typeface="Times New Roman"/>
              <a:sym typeface="Times New Roman"/>
            </a:endParaRPr>
          </a:p>
        </p:txBody>
      </p:sp>
      <p:pic>
        <p:nvPicPr>
          <p:cNvPr id="231" name="Google Shape;231;p24"/>
          <p:cNvPicPr preferRelativeResize="0"/>
          <p:nvPr/>
        </p:nvPicPr>
        <p:blipFill rotWithShape="1">
          <a:blip r:embed="rId3">
            <a:alphaModFix/>
          </a:blip>
          <a:srcRect b="0" l="0" r="0" t="0"/>
          <a:stretch/>
        </p:blipFill>
        <p:spPr>
          <a:xfrm>
            <a:off x="14697517" y="7818770"/>
            <a:ext cx="7906447" cy="4510390"/>
          </a:xfrm>
          <a:prstGeom prst="rect">
            <a:avLst/>
          </a:prstGeom>
          <a:noFill/>
          <a:ln>
            <a:noFill/>
          </a:ln>
        </p:spPr>
      </p:pic>
      <p:pic>
        <p:nvPicPr>
          <p:cNvPr id="232" name="Google Shape;232;p24"/>
          <p:cNvPicPr preferRelativeResize="0"/>
          <p:nvPr/>
        </p:nvPicPr>
        <p:blipFill rotWithShape="1">
          <a:blip r:embed="rId4">
            <a:alphaModFix/>
          </a:blip>
          <a:srcRect b="0" l="0" r="0" t="0"/>
          <a:stretch/>
        </p:blipFill>
        <p:spPr>
          <a:xfrm>
            <a:off x="13094655" y="2370387"/>
            <a:ext cx="11213145" cy="49067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38" name="Google Shape;238;p25"/>
          <p:cNvSpPr txBox="1"/>
          <p:nvPr/>
        </p:nvSpPr>
        <p:spPr>
          <a:xfrm>
            <a:off x="1200152" y="2370387"/>
            <a:ext cx="11388088" cy="4655253"/>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Example 1:</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10.0.0.0/28 🡺 There is 2^4 = 16 IPs in subnet</a:t>
            </a:r>
            <a:endParaRPr b="0" i="0" sz="30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10.0.0.0/24 🡺 There is 2^8 = 256 IPs in subnet</a:t>
            </a:r>
            <a:endParaRPr b="0" i="0" sz="30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10.0.0.0/16 🡺 There is 2^16 = 65536 IPs in subnet</a:t>
            </a:r>
            <a:endParaRPr b="0" i="0" sz="3000" u="none" cap="none" strike="noStrike">
              <a:solidFill>
                <a:srgbClr val="000000"/>
              </a:solidFill>
              <a:latin typeface="Times New Roman"/>
              <a:ea typeface="Times New Roman"/>
              <a:cs typeface="Times New Roman"/>
              <a:sym typeface="Times New Roman"/>
            </a:endParaRPr>
          </a:p>
        </p:txBody>
      </p:sp>
      <p:pic>
        <p:nvPicPr>
          <p:cNvPr id="239" name="Google Shape;239;p25"/>
          <p:cNvPicPr preferRelativeResize="0"/>
          <p:nvPr/>
        </p:nvPicPr>
        <p:blipFill rotWithShape="1">
          <a:blip r:embed="rId3">
            <a:alphaModFix/>
          </a:blip>
          <a:srcRect b="0" l="0" r="0" t="0"/>
          <a:stretch/>
        </p:blipFill>
        <p:spPr>
          <a:xfrm>
            <a:off x="13030199" y="2370387"/>
            <a:ext cx="10969467" cy="2865646"/>
          </a:xfrm>
          <a:prstGeom prst="rect">
            <a:avLst/>
          </a:prstGeom>
          <a:noFill/>
          <a:ln>
            <a:noFill/>
          </a:ln>
        </p:spPr>
      </p:pic>
      <p:pic>
        <p:nvPicPr>
          <p:cNvPr id="240" name="Google Shape;240;p25"/>
          <p:cNvPicPr preferRelativeResize="0"/>
          <p:nvPr/>
        </p:nvPicPr>
        <p:blipFill rotWithShape="1">
          <a:blip r:embed="rId4">
            <a:alphaModFix/>
          </a:blip>
          <a:srcRect b="0" l="0" r="0" t="0"/>
          <a:stretch/>
        </p:blipFill>
        <p:spPr>
          <a:xfrm>
            <a:off x="2738382" y="9713242"/>
            <a:ext cx="11649338" cy="2798798"/>
          </a:xfrm>
          <a:prstGeom prst="rect">
            <a:avLst/>
          </a:prstGeom>
          <a:noFill/>
          <a:ln>
            <a:noFill/>
          </a:ln>
        </p:spPr>
      </p:pic>
      <p:sp>
        <p:nvSpPr>
          <p:cNvPr id="241" name="Google Shape;241;p25"/>
          <p:cNvSpPr txBox="1"/>
          <p:nvPr/>
        </p:nvSpPr>
        <p:spPr>
          <a:xfrm>
            <a:off x="1200152" y="9030267"/>
            <a:ext cx="4133848" cy="86585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Example 2:</a:t>
            </a:r>
            <a:endParaRPr/>
          </a:p>
        </p:txBody>
      </p:sp>
      <p:sp>
        <p:nvSpPr>
          <p:cNvPr id="242" name="Google Shape;242;p25"/>
          <p:cNvSpPr/>
          <p:nvPr/>
        </p:nvSpPr>
        <p:spPr>
          <a:xfrm>
            <a:off x="15373350" y="5433622"/>
            <a:ext cx="6496050" cy="1146211"/>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Tools Ipv4 – </a:t>
            </a: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Tool 1</a:t>
            </a:r>
            <a:r>
              <a:rPr b="0" i="1" lang="en-US" sz="3200" u="none" cap="none" strike="noStrike">
                <a:solidFill>
                  <a:srgbClr val="000000"/>
                </a:solidFill>
                <a:latin typeface="Times New Roman"/>
                <a:ea typeface="Times New Roman"/>
                <a:cs typeface="Times New Roman"/>
                <a:sym typeface="Times New Roman"/>
              </a:rPr>
              <a:t>, </a:t>
            </a:r>
            <a:r>
              <a:rPr b="0" i="1" lang="en-US" sz="32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Tool 2</a:t>
            </a:r>
            <a:endParaRPr b="0" i="1" sz="3200" u="none" cap="none" strike="noStrike">
              <a:solidFill>
                <a:srgbClr val="000000"/>
              </a:solidFill>
              <a:latin typeface="Times New Roman"/>
              <a:ea typeface="Times New Roman"/>
              <a:cs typeface="Times New Roman"/>
              <a:sym typeface="Times New Roman"/>
            </a:endParaRPr>
          </a:p>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Tools Ipv6 - </a:t>
            </a:r>
            <a:r>
              <a:rPr b="0" i="1" lang="en-US" sz="3200" u="sng" cap="none" strike="noStrike">
                <a:solidFill>
                  <a:srgbClr val="000000"/>
                </a:solidFill>
                <a:latin typeface="Times New Roman"/>
                <a:ea typeface="Times New Roman"/>
                <a:cs typeface="Times New Roman"/>
                <a:sym typeface="Times New Roman"/>
                <a:hlinkClick r:id="rId7">
                  <a:extLst>
                    <a:ext uri="{A12FA001-AC4F-418D-AE19-62706E023703}">
                      <ahyp:hlinkClr val="tx"/>
                    </a:ext>
                  </a:extLst>
                </a:hlinkClick>
              </a:rPr>
              <a:t>Tool</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48" name="Google Shape;248;p26"/>
          <p:cNvSpPr txBox="1"/>
          <p:nvPr/>
        </p:nvSpPr>
        <p:spPr>
          <a:xfrm>
            <a:off x="1200152" y="2370387"/>
            <a:ext cx="13693118" cy="9958773"/>
          </a:xfrm>
          <a:prstGeom prst="rect">
            <a:avLst/>
          </a:prstGeom>
          <a:noFill/>
          <a:ln>
            <a:noFill/>
          </a:ln>
        </p:spPr>
        <p:txBody>
          <a:bodyPr anchorCtr="0" anchor="t" bIns="45700" lIns="91425" spcFirstLastPara="1" rIns="91425" wrap="square" tIns="45700">
            <a:normAutofit lnSpcReduction="10000"/>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Netmask: </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Max: /16 netmask (65,536 address), Min: /28 netmask (16 address)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Defines how many bits can change in the IP</a:t>
            </a:r>
            <a:endParaRPr/>
          </a:p>
          <a:p>
            <a:pPr indent="0" lvl="4" marL="1778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/8 🡺 255.0.0.0,  /16 🡺 255.255.0.0, /24 🡺 255.255.255.0, /32 🡺 255.255.255.255</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Ex: 192.168.0.0/24 = 192.168.0.0 – 192.168.0.255 (256 IPs)</a:t>
            </a:r>
            <a:endParaRPr/>
          </a:p>
          <a:p>
            <a:pPr indent="0" lvl="3" marL="1333500" marR="0" rtl="0" algn="l">
              <a:lnSpc>
                <a:spcPct val="100000"/>
              </a:lnSpc>
              <a:spcBef>
                <a:spcPts val="5900"/>
              </a:spcBef>
              <a:spcAft>
                <a:spcPts val="0"/>
              </a:spcAft>
              <a:buClr>
                <a:srgbClr val="000000"/>
              </a:buClr>
              <a:buSzPts val="4350"/>
              <a:buFont typeface="Times New Roman"/>
              <a:buNone/>
            </a:pPr>
            <a:r>
              <a:rPr b="0" i="0" lang="en-US" sz="3000" u="none" cap="none" strike="noStrike">
                <a:solidFill>
                  <a:srgbClr val="000000"/>
                </a:solidFill>
                <a:latin typeface="Times New Roman"/>
                <a:ea typeface="Times New Roman"/>
                <a:cs typeface="Times New Roman"/>
                <a:sym typeface="Times New Roman"/>
              </a:rPr>
              <a:t>		 0.0.0.0/0 = All IPs!</a:t>
            </a:r>
            <a:endParaRPr b="0" i="0" sz="30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Automatically redistribute IP range</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Ex: 192.68.0.18/18 🡺 192.68.0.0/18</a:t>
            </a:r>
            <a:endParaRPr b="0" i="0" sz="2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CIDR block in VPC do not overlap, cannot resize</a:t>
            </a:r>
            <a:endParaRPr/>
          </a:p>
        </p:txBody>
      </p:sp>
      <p:pic>
        <p:nvPicPr>
          <p:cNvPr id="249" name="Google Shape;249;p26"/>
          <p:cNvPicPr preferRelativeResize="0"/>
          <p:nvPr/>
        </p:nvPicPr>
        <p:blipFill rotWithShape="1">
          <a:blip r:embed="rId3">
            <a:alphaModFix/>
          </a:blip>
          <a:srcRect b="0" l="0" r="0" t="0"/>
          <a:stretch/>
        </p:blipFill>
        <p:spPr>
          <a:xfrm>
            <a:off x="14893270" y="4358923"/>
            <a:ext cx="9414530" cy="495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55" name="Google Shape;255;p27"/>
          <p:cNvSpPr txBox="1"/>
          <p:nvPr/>
        </p:nvSpPr>
        <p:spPr>
          <a:xfrm>
            <a:off x="1200152" y="2370387"/>
            <a:ext cx="14224332" cy="8392528"/>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Subnet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Split 1 VPC into many subnets (local network)</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Group of instances with the same security, same function, …</a:t>
            </a:r>
            <a:endParaRPr/>
          </a:p>
          <a:p>
            <a:pPr indent="0" lvl="4" marL="1778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Ex: The company's local network will be divided into many different departments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Using IP in subnet to assign resources or applications such as: Web, application, database, ... in a single VPC</a:t>
            </a:r>
            <a:endParaRPr b="0" i="0" sz="30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sp>
        <p:nvSpPr>
          <p:cNvPr id="256" name="Google Shape;256;p27"/>
          <p:cNvSpPr/>
          <p:nvPr/>
        </p:nvSpPr>
        <p:spPr>
          <a:xfrm>
            <a:off x="17343797" y="11974759"/>
            <a:ext cx="5821003"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Add subnet to VPC</a:t>
            </a:r>
            <a:endParaRPr b="0" i="1" sz="3200" u="none" cap="none" strike="noStrike">
              <a:solidFill>
                <a:srgbClr val="000000"/>
              </a:solidFill>
              <a:latin typeface="Times New Roman"/>
              <a:ea typeface="Times New Roman"/>
              <a:cs typeface="Times New Roman"/>
              <a:sym typeface="Times New Roman"/>
            </a:endParaRPr>
          </a:p>
        </p:txBody>
      </p:sp>
      <p:pic>
        <p:nvPicPr>
          <p:cNvPr id="257" name="Google Shape;257;p27"/>
          <p:cNvPicPr preferRelativeResize="0"/>
          <p:nvPr/>
        </p:nvPicPr>
        <p:blipFill rotWithShape="1">
          <a:blip r:embed="rId3">
            <a:alphaModFix/>
          </a:blip>
          <a:srcRect b="0" l="0" r="0" t="0"/>
          <a:stretch/>
        </p:blipFill>
        <p:spPr>
          <a:xfrm>
            <a:off x="15424483" y="1540748"/>
            <a:ext cx="8598257" cy="4621563"/>
          </a:xfrm>
          <a:prstGeom prst="rect">
            <a:avLst/>
          </a:prstGeom>
          <a:noFill/>
          <a:ln>
            <a:noFill/>
          </a:ln>
        </p:spPr>
      </p:pic>
      <p:pic>
        <p:nvPicPr>
          <p:cNvPr id="258" name="Google Shape;258;p27"/>
          <p:cNvPicPr preferRelativeResize="0"/>
          <p:nvPr/>
        </p:nvPicPr>
        <p:blipFill rotWithShape="1">
          <a:blip r:embed="rId4">
            <a:alphaModFix/>
          </a:blip>
          <a:srcRect b="0" l="0" r="0" t="0"/>
          <a:stretch/>
        </p:blipFill>
        <p:spPr>
          <a:xfrm>
            <a:off x="15424482" y="7374155"/>
            <a:ext cx="8598257" cy="4600604"/>
          </a:xfrm>
          <a:prstGeom prst="rect">
            <a:avLst/>
          </a:prstGeom>
          <a:noFill/>
          <a:ln>
            <a:noFill/>
          </a:ln>
        </p:spPr>
      </p:pic>
      <p:sp>
        <p:nvSpPr>
          <p:cNvPr id="259" name="Google Shape;259;p27"/>
          <p:cNvSpPr/>
          <p:nvPr/>
        </p:nvSpPr>
        <p:spPr>
          <a:xfrm>
            <a:off x="19377279" y="6162311"/>
            <a:ext cx="692661" cy="1211844"/>
          </a:xfrm>
          <a:prstGeom prst="downArrow">
            <a:avLst>
              <a:gd fmla="val 50000" name="adj1"/>
              <a:gd fmla="val 50000" name="adj2"/>
            </a:avLst>
          </a:prstGeom>
          <a:solidFill>
            <a:schemeClr val="accent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Times New Roman"/>
              <a:buNone/>
            </a:pPr>
            <a:r>
              <a:t/>
            </a:r>
            <a:endParaRPr b="0" i="0" sz="30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65" name="Google Shape;265;p28"/>
          <p:cNvSpPr txBox="1"/>
          <p:nvPr/>
        </p:nvSpPr>
        <p:spPr>
          <a:xfrm>
            <a:off x="1200152" y="2334291"/>
            <a:ext cx="13562595" cy="9504783"/>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Types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Public subnet: connect to internet via the internet gateway</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Private subnet: cannot connect to internet</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VPN-only subnet: connect to home network via VPN</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Contain at least a CIDR Block (a range of private Ips for instances into subnet)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Default: Ipv4</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Each subnet is in 1 zone 🡺 2 subnets in 2 zones cannot communicate with each other</a:t>
            </a:r>
            <a:endParaRPr b="0" i="0" sz="3500" u="none" cap="none" strike="noStrike">
              <a:solidFill>
                <a:srgbClr val="000000"/>
              </a:solidFill>
              <a:latin typeface="Times New Roman"/>
              <a:ea typeface="Times New Roman"/>
              <a:cs typeface="Times New Roman"/>
              <a:sym typeface="Times New Roman"/>
            </a:endParaRPr>
          </a:p>
        </p:txBody>
      </p:sp>
      <p:pic>
        <p:nvPicPr>
          <p:cNvPr id="266" name="Google Shape;266;p28"/>
          <p:cNvPicPr preferRelativeResize="0"/>
          <p:nvPr/>
        </p:nvPicPr>
        <p:blipFill rotWithShape="1">
          <a:blip r:embed="rId3">
            <a:alphaModFix/>
          </a:blip>
          <a:srcRect b="0" l="0" r="0" t="0"/>
          <a:stretch/>
        </p:blipFill>
        <p:spPr>
          <a:xfrm>
            <a:off x="15438691" y="1535377"/>
            <a:ext cx="6879887" cy="9076476"/>
          </a:xfrm>
          <a:prstGeom prst="rect">
            <a:avLst/>
          </a:prstGeom>
          <a:noFill/>
          <a:ln>
            <a:noFill/>
          </a:ln>
        </p:spPr>
      </p:pic>
      <p:sp>
        <p:nvSpPr>
          <p:cNvPr id="267" name="Google Shape;267;p28"/>
          <p:cNvSpPr/>
          <p:nvPr/>
        </p:nvSpPr>
        <p:spPr>
          <a:xfrm>
            <a:off x="15438691" y="10722230"/>
            <a:ext cx="7812505" cy="1673150"/>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Subnet 1 - Public subnet</a:t>
            </a:r>
            <a:endParaRPr b="0" i="1" sz="3200" u="none" cap="none" strike="noStrike">
              <a:solidFill>
                <a:srgbClr val="000000"/>
              </a:solidFill>
              <a:latin typeface="Times New Roman"/>
              <a:ea typeface="Times New Roman"/>
              <a:cs typeface="Times New Roman"/>
              <a:sym typeface="Times New Roman"/>
            </a:endParaRPr>
          </a:p>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Subnet 2 - Private subnet</a:t>
            </a:r>
            <a:endParaRPr b="0" i="1" sz="3200" u="none" cap="none" strike="noStrike">
              <a:solidFill>
                <a:srgbClr val="000000"/>
              </a:solidFill>
              <a:latin typeface="Times New Roman"/>
              <a:ea typeface="Times New Roman"/>
              <a:cs typeface="Times New Roman"/>
              <a:sym typeface="Times New Roman"/>
            </a:endParaRPr>
          </a:p>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Subnet 3 - VPN-only subnet</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73" name="Google Shape;273;p29"/>
          <p:cNvSpPr txBox="1"/>
          <p:nvPr/>
        </p:nvSpPr>
        <p:spPr>
          <a:xfrm>
            <a:off x="1200152" y="2334291"/>
            <a:ext cx="22974298" cy="5038059"/>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AWS reserves 5 IP addresses (first 4 &amp; last 1) in each subnet 🡺 5 IP addresses are not available for use and can’t be assigned to an EC2 instance </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Exam Tip, if you need 29 IP addresses for EC2 instances:</a:t>
            </a:r>
            <a:endParaRPr/>
          </a:p>
          <a:p>
            <a:pPr indent="-611186" lvl="3" marL="1944686" marR="0" rtl="0" algn="l">
              <a:lnSpc>
                <a:spcPct val="100000"/>
              </a:lnSpc>
              <a:spcBef>
                <a:spcPts val="5900"/>
              </a:spcBef>
              <a:spcAft>
                <a:spcPts val="0"/>
              </a:spcAft>
              <a:buClr>
                <a:srgbClr val="000000"/>
              </a:buClr>
              <a:buSzPts val="4350"/>
              <a:buFont typeface="Noto Sans Symbols"/>
              <a:buChar char="▪"/>
            </a:pPr>
            <a:r>
              <a:rPr b="0" i="0" lang="en-US" sz="3000" u="none" cap="none" strike="noStrike">
                <a:solidFill>
                  <a:srgbClr val="000000"/>
                </a:solidFill>
                <a:latin typeface="Times New Roman"/>
                <a:ea typeface="Times New Roman"/>
                <a:cs typeface="Times New Roman"/>
                <a:sym typeface="Times New Roman"/>
              </a:rPr>
              <a:t>You can’t choose a subnet of size /27 (32 IP addresses, 32 – 5 = 27 &lt; 29)</a:t>
            </a:r>
            <a:endParaRPr/>
          </a:p>
          <a:p>
            <a:pPr indent="-611186" lvl="3" marL="1944686" marR="0" rtl="0" algn="l">
              <a:lnSpc>
                <a:spcPct val="100000"/>
              </a:lnSpc>
              <a:spcBef>
                <a:spcPts val="5900"/>
              </a:spcBef>
              <a:spcAft>
                <a:spcPts val="0"/>
              </a:spcAft>
              <a:buClr>
                <a:srgbClr val="000000"/>
              </a:buClr>
              <a:buSzPts val="4350"/>
              <a:buFont typeface="Noto Sans Symbols"/>
              <a:buChar char="▪"/>
            </a:pPr>
            <a:r>
              <a:rPr b="0" i="0" lang="en-US" sz="3000" u="none" cap="none" strike="noStrike">
                <a:solidFill>
                  <a:srgbClr val="000000"/>
                </a:solidFill>
                <a:latin typeface="Times New Roman"/>
                <a:ea typeface="Times New Roman"/>
                <a:cs typeface="Times New Roman"/>
                <a:sym typeface="Times New Roman"/>
              </a:rPr>
              <a:t>You need to choose a subnet of size /26 (64 IP addresses, 64 – 5 = 59 &gt; 29)</a:t>
            </a:r>
            <a:endParaRPr b="0" i="0" sz="3000" u="none" cap="none" strike="noStrike">
              <a:solidFill>
                <a:srgbClr val="000000"/>
              </a:solidFill>
              <a:latin typeface="Times New Roman"/>
              <a:ea typeface="Times New Roman"/>
              <a:cs typeface="Times New Roman"/>
              <a:sym typeface="Times New Roman"/>
            </a:endParaRPr>
          </a:p>
        </p:txBody>
      </p:sp>
      <p:sp>
        <p:nvSpPr>
          <p:cNvPr id="274" name="Google Shape;274;p29"/>
          <p:cNvSpPr/>
          <p:nvPr/>
        </p:nvSpPr>
        <p:spPr>
          <a:xfrm>
            <a:off x="7711440" y="9982362"/>
            <a:ext cx="8625840" cy="2727029"/>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10.0.0.0: Network address</a:t>
            </a:r>
            <a:endParaRPr/>
          </a:p>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10.0.0.1: VPC router</a:t>
            </a:r>
            <a:endParaRPr/>
          </a:p>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10.0.0.2: DNS server</a:t>
            </a:r>
            <a:endParaRPr/>
          </a:p>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10.0.0.3: future function of AWS</a:t>
            </a:r>
            <a:endParaRPr/>
          </a:p>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10.0.0.255: Network broadcast address</a:t>
            </a:r>
            <a:endParaRPr b="0" i="1" sz="3200" u="none" cap="none" strike="noStrike">
              <a:solidFill>
                <a:srgbClr val="000000"/>
              </a:solidFill>
              <a:latin typeface="Times New Roman"/>
              <a:ea typeface="Times New Roman"/>
              <a:cs typeface="Times New Roman"/>
              <a:sym typeface="Times New Roman"/>
            </a:endParaRPr>
          </a:p>
        </p:txBody>
      </p:sp>
      <p:pic>
        <p:nvPicPr>
          <p:cNvPr id="275" name="Google Shape;275;p29"/>
          <p:cNvPicPr preferRelativeResize="0"/>
          <p:nvPr/>
        </p:nvPicPr>
        <p:blipFill rotWithShape="1">
          <a:blip r:embed="rId3">
            <a:alphaModFix/>
          </a:blip>
          <a:srcRect b="0" l="0" r="0" t="0"/>
          <a:stretch/>
        </p:blipFill>
        <p:spPr>
          <a:xfrm>
            <a:off x="7174743" y="7372350"/>
            <a:ext cx="9699233" cy="2533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3"/>
          <p:cNvSpPr txBox="1"/>
          <p:nvPr/>
        </p:nvSpPr>
        <p:spPr>
          <a:xfrm>
            <a:off x="1200149" y="571498"/>
            <a:ext cx="5838325"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1" name="Google Shape;51;p3"/>
          <p:cNvSpPr txBox="1"/>
          <p:nvPr/>
        </p:nvSpPr>
        <p:spPr>
          <a:xfrm>
            <a:off x="1200152" y="2370387"/>
            <a:ext cx="20841702" cy="5116264"/>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Stands for Virtual Private Cloud</a:t>
            </a:r>
            <a:endParaRPr/>
          </a:p>
          <a:p>
            <a:pPr indent="-428625" lvl="0" marL="428625" marR="0" rtl="0" algn="l">
              <a:lnSpc>
                <a:spcPct val="100000"/>
              </a:lnSpc>
              <a:spcBef>
                <a:spcPts val="590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Networking Service, Regional service</a:t>
            </a:r>
            <a:endParaRPr/>
          </a:p>
          <a:p>
            <a:pPr indent="-428625" lvl="0" marL="428625" marR="0" rtl="0" algn="l">
              <a:lnSpc>
                <a:spcPct val="100000"/>
              </a:lnSpc>
              <a:spcBef>
                <a:spcPts val="590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Is a virtual network on AWS Cloud, completely separate from the physical network</a:t>
            </a:r>
            <a:endParaRPr b="0" i="0" sz="3500" u="none" cap="none" strike="noStrike">
              <a:solidFill>
                <a:srgbClr val="000000"/>
              </a:solidFill>
              <a:latin typeface="Times New Roman"/>
              <a:ea typeface="Times New Roman"/>
              <a:cs typeface="Times New Roman"/>
              <a:sym typeface="Times New Roman"/>
            </a:endParaRPr>
          </a:p>
          <a:p>
            <a:pPr indent="-428625" lvl="0" marL="428625" marR="0" rtl="0" algn="l">
              <a:lnSpc>
                <a:spcPct val="100000"/>
              </a:lnSpc>
              <a:spcBef>
                <a:spcPts val="590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Price: </a:t>
            </a:r>
            <a:r>
              <a:rPr b="0" i="0" lang="en-US" sz="40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https://aws.amazon.com/vpc/pricing</a:t>
            </a:r>
            <a:r>
              <a:rPr b="0" i="0" lang="en-US" sz="4000" u="none" cap="none" strike="noStrike">
                <a:solidFill>
                  <a:srgbClr val="000000"/>
                </a:solidFill>
                <a:latin typeface="Times New Roman"/>
                <a:ea typeface="Times New Roman"/>
                <a:cs typeface="Times New Roman"/>
                <a:sym typeface="Times New Roman"/>
              </a:rPr>
              <a:t> </a:t>
            </a:r>
            <a:endParaRPr/>
          </a:p>
        </p:txBody>
      </p:sp>
      <p:pic>
        <p:nvPicPr>
          <p:cNvPr id="52" name="Google Shape;52;p3"/>
          <p:cNvPicPr preferRelativeResize="0"/>
          <p:nvPr/>
        </p:nvPicPr>
        <p:blipFill rotWithShape="1">
          <a:blip r:embed="rId4">
            <a:alphaModFix/>
          </a:blip>
          <a:srcRect b="0" l="0" r="0" t="0"/>
          <a:stretch/>
        </p:blipFill>
        <p:spPr>
          <a:xfrm>
            <a:off x="7256413" y="7127630"/>
            <a:ext cx="9509224" cy="5191219"/>
          </a:xfrm>
          <a:prstGeom prst="rect">
            <a:avLst/>
          </a:prstGeom>
          <a:noFill/>
          <a:ln>
            <a:noFill/>
          </a:ln>
        </p:spPr>
      </p:pic>
      <p:sp>
        <p:nvSpPr>
          <p:cNvPr id="53" name="Google Shape;53;p3"/>
          <p:cNvSpPr/>
          <p:nvPr/>
        </p:nvSpPr>
        <p:spPr>
          <a:xfrm>
            <a:off x="3524250" y="12102492"/>
            <a:ext cx="169735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rPr>
              <a:t>https://docs.aws.amazon.com/vpc/latest/userguide/what-is-amazon-vpc.html</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81" name="Google Shape;281;p30"/>
          <p:cNvSpPr txBox="1"/>
          <p:nvPr/>
        </p:nvSpPr>
        <p:spPr>
          <a:xfrm>
            <a:off x="1200153" y="2286163"/>
            <a:ext cx="4623132" cy="1154869"/>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Components</a:t>
            </a:r>
            <a:endParaRPr/>
          </a:p>
        </p:txBody>
      </p:sp>
      <p:pic>
        <p:nvPicPr>
          <p:cNvPr id="282" name="Google Shape;282;p30"/>
          <p:cNvPicPr preferRelativeResize="0"/>
          <p:nvPr/>
        </p:nvPicPr>
        <p:blipFill rotWithShape="1">
          <a:blip r:embed="rId3">
            <a:alphaModFix/>
          </a:blip>
          <a:srcRect b="0" l="0" r="0" t="0"/>
          <a:stretch/>
        </p:blipFill>
        <p:spPr>
          <a:xfrm>
            <a:off x="600575" y="3441032"/>
            <a:ext cx="14305549" cy="8601856"/>
          </a:xfrm>
          <a:prstGeom prst="rect">
            <a:avLst/>
          </a:prstGeom>
          <a:noFill/>
          <a:ln>
            <a:noFill/>
          </a:ln>
        </p:spPr>
      </p:pic>
      <p:pic>
        <p:nvPicPr>
          <p:cNvPr id="283" name="Google Shape;283;p30"/>
          <p:cNvPicPr preferRelativeResize="0"/>
          <p:nvPr/>
        </p:nvPicPr>
        <p:blipFill rotWithShape="1">
          <a:blip r:embed="rId4">
            <a:alphaModFix/>
          </a:blip>
          <a:srcRect b="0" l="0" r="0" t="0"/>
          <a:stretch/>
        </p:blipFill>
        <p:spPr>
          <a:xfrm>
            <a:off x="15250806" y="3441032"/>
            <a:ext cx="8770274" cy="8392528"/>
          </a:xfrm>
          <a:prstGeom prst="rect">
            <a:avLst/>
          </a:prstGeom>
          <a:noFill/>
          <a:ln>
            <a:noFill/>
          </a:ln>
        </p:spPr>
      </p:pic>
      <p:sp>
        <p:nvSpPr>
          <p:cNvPr id="284" name="Google Shape;284;p30"/>
          <p:cNvSpPr/>
          <p:nvPr/>
        </p:nvSpPr>
        <p:spPr>
          <a:xfrm>
            <a:off x="16039642" y="11849101"/>
            <a:ext cx="7192603" cy="580993"/>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Specify subnet for instance</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290" name="Google Shape;290;p31"/>
          <p:cNvSpPr txBox="1"/>
          <p:nvPr/>
        </p:nvSpPr>
        <p:spPr>
          <a:xfrm>
            <a:off x="1200152" y="2370386"/>
            <a:ext cx="14248396" cy="10094329"/>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Route table</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Including a list of rules (routes) to route traffic for each subnet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Each subnet has 1 route table, 1 route table can be associated with many subnets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2 types: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Main Route table (default route table)</a:t>
            </a:r>
            <a:endParaRPr/>
          </a:p>
          <a:p>
            <a:pPr indent="0" lvl="3" marL="1333500" marR="0" rtl="0" algn="l">
              <a:lnSpc>
                <a:spcPct val="100000"/>
              </a:lnSpc>
              <a:spcBef>
                <a:spcPts val="5900"/>
              </a:spcBef>
              <a:spcAft>
                <a:spcPts val="0"/>
              </a:spcAft>
              <a:buClr>
                <a:srgbClr val="000000"/>
              </a:buClr>
              <a:buSzPts val="4350"/>
              <a:buFont typeface="Times New Roman"/>
              <a:buNone/>
            </a:pPr>
            <a:r>
              <a:rPr b="0" i="0" lang="en-US" sz="3000" u="none" cap="none" strike="noStrike">
                <a:solidFill>
                  <a:srgbClr val="000000"/>
                </a:solidFill>
                <a:latin typeface="Times New Roman"/>
                <a:ea typeface="Times New Roman"/>
                <a:cs typeface="Times New Roman"/>
                <a:sym typeface="Times New Roman"/>
              </a:rPr>
              <a:t>	   </a:t>
            </a:r>
            <a:r>
              <a:rPr b="0" i="0" lang="en-US" sz="2500" u="none" cap="none" strike="noStrike">
                <a:solidFill>
                  <a:srgbClr val="000000"/>
                </a:solidFill>
                <a:latin typeface="Times New Roman"/>
                <a:ea typeface="Times New Roman"/>
                <a:cs typeface="Times New Roman"/>
                <a:sym typeface="Times New Roman"/>
              </a:rPr>
              <a:t>Automatically attach to all subnets that are not linked to a specific custom route table</a:t>
            </a:r>
            <a:endParaRPr b="0" i="0" sz="2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Custom route table</a:t>
            </a:r>
            <a:endParaRPr b="0" i="0" sz="3000" u="none" cap="none" strike="noStrike">
              <a:solidFill>
                <a:srgbClr val="000000"/>
              </a:solidFill>
              <a:latin typeface="Times New Roman"/>
              <a:ea typeface="Times New Roman"/>
              <a:cs typeface="Times New Roman"/>
              <a:sym typeface="Times New Roman"/>
            </a:endParaRPr>
          </a:p>
          <a:p>
            <a:pPr indent="0" lvl="3" marL="1333500" marR="0" rtl="0" algn="l">
              <a:lnSpc>
                <a:spcPct val="100000"/>
              </a:lnSpc>
              <a:spcBef>
                <a:spcPts val="5900"/>
              </a:spcBef>
              <a:spcAft>
                <a:spcPts val="0"/>
              </a:spcAft>
              <a:buClr>
                <a:srgbClr val="000000"/>
              </a:buClr>
              <a:buSzPts val="4350"/>
              <a:buFont typeface="Times New Roman"/>
              <a:buNone/>
            </a:pPr>
            <a:r>
              <a:rPr b="0" i="0" lang="en-US" sz="3000" u="none" cap="none" strike="noStrike">
                <a:solidFill>
                  <a:srgbClr val="000000"/>
                </a:solidFill>
                <a:latin typeface="Times New Roman"/>
                <a:ea typeface="Times New Roman"/>
                <a:cs typeface="Times New Roman"/>
                <a:sym typeface="Times New Roman"/>
              </a:rPr>
              <a:t>	   </a:t>
            </a:r>
            <a:r>
              <a:rPr b="0" i="0" lang="en-US" sz="2500" u="none" cap="none" strike="noStrike">
                <a:solidFill>
                  <a:srgbClr val="000000"/>
                </a:solidFill>
                <a:latin typeface="Times New Roman"/>
                <a:ea typeface="Times New Roman"/>
                <a:cs typeface="Times New Roman"/>
                <a:sym typeface="Times New Roman"/>
              </a:rPr>
              <a:t>Link to a specific subnet</a:t>
            </a:r>
            <a:endParaRPr b="0" i="0" sz="2500" u="none" cap="none" strike="noStrike">
              <a:solidFill>
                <a:srgbClr val="000000"/>
              </a:solidFill>
              <a:latin typeface="Times New Roman"/>
              <a:ea typeface="Times New Roman"/>
              <a:cs typeface="Times New Roman"/>
              <a:sym typeface="Times New Roman"/>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291" name="Google Shape;291;p31"/>
          <p:cNvPicPr preferRelativeResize="0"/>
          <p:nvPr/>
        </p:nvPicPr>
        <p:blipFill rotWithShape="1">
          <a:blip r:embed="rId3">
            <a:alphaModFix/>
          </a:blip>
          <a:srcRect b="0" l="0" r="0" t="0"/>
          <a:stretch/>
        </p:blipFill>
        <p:spPr>
          <a:xfrm>
            <a:off x="16004437" y="2370386"/>
            <a:ext cx="7679472" cy="81609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297" name="Google Shape;297;p32"/>
          <p:cNvPicPr preferRelativeResize="0"/>
          <p:nvPr/>
        </p:nvPicPr>
        <p:blipFill rotWithShape="1">
          <a:blip r:embed="rId3">
            <a:alphaModFix/>
          </a:blip>
          <a:srcRect b="0" l="0" r="0" t="0"/>
          <a:stretch/>
        </p:blipFill>
        <p:spPr>
          <a:xfrm>
            <a:off x="740713" y="1992845"/>
            <a:ext cx="2904855" cy="1694499"/>
          </a:xfrm>
          <a:prstGeom prst="rect">
            <a:avLst/>
          </a:prstGeom>
          <a:noFill/>
          <a:ln>
            <a:noFill/>
          </a:ln>
        </p:spPr>
      </p:pic>
      <p:pic>
        <p:nvPicPr>
          <p:cNvPr id="298" name="Google Shape;298;p32"/>
          <p:cNvPicPr preferRelativeResize="0"/>
          <p:nvPr/>
        </p:nvPicPr>
        <p:blipFill rotWithShape="1">
          <a:blip r:embed="rId4">
            <a:alphaModFix/>
          </a:blip>
          <a:srcRect b="0" l="0" r="0" t="0"/>
          <a:stretch/>
        </p:blipFill>
        <p:spPr>
          <a:xfrm>
            <a:off x="4112460" y="1992845"/>
            <a:ext cx="4237456" cy="2547518"/>
          </a:xfrm>
          <a:prstGeom prst="rect">
            <a:avLst/>
          </a:prstGeom>
          <a:noFill/>
          <a:ln>
            <a:noFill/>
          </a:ln>
        </p:spPr>
      </p:pic>
      <p:sp>
        <p:nvSpPr>
          <p:cNvPr id="299" name="Google Shape;299;p32"/>
          <p:cNvSpPr/>
          <p:nvPr/>
        </p:nvSpPr>
        <p:spPr>
          <a:xfrm>
            <a:off x="980175" y="4540363"/>
            <a:ext cx="4689104"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Internet Gateway</a:t>
            </a:r>
            <a:endParaRPr b="0" i="0" sz="3200" u="none" cap="none" strike="noStrike">
              <a:solidFill>
                <a:srgbClr val="000000"/>
              </a:solidFill>
              <a:latin typeface="Times New Roman"/>
              <a:ea typeface="Times New Roman"/>
              <a:cs typeface="Times New Roman"/>
              <a:sym typeface="Times New Roman"/>
            </a:endParaRPr>
          </a:p>
        </p:txBody>
      </p:sp>
      <p:pic>
        <p:nvPicPr>
          <p:cNvPr id="300" name="Google Shape;300;p32"/>
          <p:cNvPicPr preferRelativeResize="0"/>
          <p:nvPr/>
        </p:nvPicPr>
        <p:blipFill rotWithShape="1">
          <a:blip r:embed="rId5">
            <a:alphaModFix/>
          </a:blip>
          <a:srcRect b="0" l="0" r="0" t="0"/>
          <a:stretch/>
        </p:blipFill>
        <p:spPr>
          <a:xfrm>
            <a:off x="11952413" y="1992845"/>
            <a:ext cx="3996103" cy="1699773"/>
          </a:xfrm>
          <a:prstGeom prst="rect">
            <a:avLst/>
          </a:prstGeom>
          <a:noFill/>
          <a:ln>
            <a:noFill/>
          </a:ln>
        </p:spPr>
      </p:pic>
      <p:pic>
        <p:nvPicPr>
          <p:cNvPr id="301" name="Google Shape;301;p32"/>
          <p:cNvPicPr preferRelativeResize="0"/>
          <p:nvPr/>
        </p:nvPicPr>
        <p:blipFill rotWithShape="1">
          <a:blip r:embed="rId6">
            <a:alphaModFix/>
          </a:blip>
          <a:srcRect b="0" l="0" r="0" t="0"/>
          <a:stretch/>
        </p:blipFill>
        <p:spPr>
          <a:xfrm>
            <a:off x="16348412" y="1992845"/>
            <a:ext cx="5090675" cy="2446808"/>
          </a:xfrm>
          <a:prstGeom prst="rect">
            <a:avLst/>
          </a:prstGeom>
          <a:noFill/>
          <a:ln>
            <a:noFill/>
          </a:ln>
        </p:spPr>
      </p:pic>
      <p:sp>
        <p:nvSpPr>
          <p:cNvPr id="302" name="Google Shape;302;p32"/>
          <p:cNvSpPr/>
          <p:nvPr/>
        </p:nvSpPr>
        <p:spPr>
          <a:xfrm>
            <a:off x="13736643" y="4488227"/>
            <a:ext cx="4121642"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NAT Gateway</a:t>
            </a:r>
            <a:endParaRPr b="0" i="0" sz="3200" u="none" cap="none" strike="noStrike">
              <a:solidFill>
                <a:srgbClr val="000000"/>
              </a:solidFill>
              <a:latin typeface="Times New Roman"/>
              <a:ea typeface="Times New Roman"/>
              <a:cs typeface="Times New Roman"/>
              <a:sym typeface="Times New Roman"/>
            </a:endParaRPr>
          </a:p>
        </p:txBody>
      </p:sp>
      <p:pic>
        <p:nvPicPr>
          <p:cNvPr id="303" name="Google Shape;303;p32"/>
          <p:cNvPicPr preferRelativeResize="0"/>
          <p:nvPr/>
        </p:nvPicPr>
        <p:blipFill rotWithShape="1">
          <a:blip r:embed="rId7">
            <a:alphaModFix/>
          </a:blip>
          <a:srcRect b="0" l="0" r="0" t="0"/>
          <a:stretch/>
        </p:blipFill>
        <p:spPr>
          <a:xfrm>
            <a:off x="92811" y="6093406"/>
            <a:ext cx="3723743" cy="2015746"/>
          </a:xfrm>
          <a:prstGeom prst="rect">
            <a:avLst/>
          </a:prstGeom>
          <a:noFill/>
          <a:ln>
            <a:noFill/>
          </a:ln>
        </p:spPr>
      </p:pic>
      <p:pic>
        <p:nvPicPr>
          <p:cNvPr id="304" name="Google Shape;304;p32"/>
          <p:cNvPicPr preferRelativeResize="0"/>
          <p:nvPr/>
        </p:nvPicPr>
        <p:blipFill rotWithShape="1">
          <a:blip r:embed="rId8">
            <a:alphaModFix/>
          </a:blip>
          <a:srcRect b="0" l="0" r="0" t="0"/>
          <a:stretch/>
        </p:blipFill>
        <p:spPr>
          <a:xfrm>
            <a:off x="4114648" y="6140551"/>
            <a:ext cx="4266391" cy="2060095"/>
          </a:xfrm>
          <a:prstGeom prst="rect">
            <a:avLst/>
          </a:prstGeom>
          <a:noFill/>
          <a:ln>
            <a:noFill/>
          </a:ln>
        </p:spPr>
      </p:pic>
      <p:sp>
        <p:nvSpPr>
          <p:cNvPr id="305" name="Google Shape;305;p32"/>
          <p:cNvSpPr/>
          <p:nvPr/>
        </p:nvSpPr>
        <p:spPr>
          <a:xfrm>
            <a:off x="-25277" y="11660787"/>
            <a:ext cx="6628738"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PrivateLink &amp; VPC endpoint</a:t>
            </a:r>
            <a:endParaRPr b="0" i="0" sz="3200" u="none" cap="none" strike="noStrike">
              <a:solidFill>
                <a:srgbClr val="000000"/>
              </a:solidFill>
              <a:latin typeface="Times New Roman"/>
              <a:ea typeface="Times New Roman"/>
              <a:cs typeface="Times New Roman"/>
              <a:sym typeface="Times New Roman"/>
            </a:endParaRPr>
          </a:p>
        </p:txBody>
      </p:sp>
      <p:pic>
        <p:nvPicPr>
          <p:cNvPr id="306" name="Google Shape;306;p32"/>
          <p:cNvPicPr preferRelativeResize="0"/>
          <p:nvPr/>
        </p:nvPicPr>
        <p:blipFill rotWithShape="1">
          <a:blip r:embed="rId9">
            <a:alphaModFix/>
          </a:blip>
          <a:srcRect b="0" l="0" r="0" t="0"/>
          <a:stretch/>
        </p:blipFill>
        <p:spPr>
          <a:xfrm>
            <a:off x="11832098" y="5700273"/>
            <a:ext cx="5088144" cy="2356456"/>
          </a:xfrm>
          <a:prstGeom prst="rect">
            <a:avLst/>
          </a:prstGeom>
          <a:noFill/>
          <a:ln>
            <a:noFill/>
          </a:ln>
        </p:spPr>
      </p:pic>
      <p:pic>
        <p:nvPicPr>
          <p:cNvPr id="307" name="Google Shape;307;p32"/>
          <p:cNvPicPr preferRelativeResize="0"/>
          <p:nvPr/>
        </p:nvPicPr>
        <p:blipFill rotWithShape="1">
          <a:blip r:embed="rId10">
            <a:alphaModFix/>
          </a:blip>
          <a:srcRect b="0" l="0" r="0" t="0"/>
          <a:stretch/>
        </p:blipFill>
        <p:spPr>
          <a:xfrm>
            <a:off x="17088421" y="5700273"/>
            <a:ext cx="5420496" cy="3465092"/>
          </a:xfrm>
          <a:prstGeom prst="rect">
            <a:avLst/>
          </a:prstGeom>
          <a:noFill/>
          <a:ln>
            <a:noFill/>
          </a:ln>
        </p:spPr>
      </p:pic>
      <p:sp>
        <p:nvSpPr>
          <p:cNvPr id="308" name="Google Shape;308;p32"/>
          <p:cNvSpPr/>
          <p:nvPr/>
        </p:nvSpPr>
        <p:spPr>
          <a:xfrm>
            <a:off x="13410000" y="9165365"/>
            <a:ext cx="5077031"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Peering connection</a:t>
            </a:r>
            <a:endParaRPr b="0" i="0" sz="3200" u="none" cap="none" strike="noStrike">
              <a:solidFill>
                <a:srgbClr val="000000"/>
              </a:solidFill>
              <a:latin typeface="Times New Roman"/>
              <a:ea typeface="Times New Roman"/>
              <a:cs typeface="Times New Roman"/>
              <a:sym typeface="Times New Roman"/>
            </a:endParaRPr>
          </a:p>
        </p:txBody>
      </p:sp>
      <p:pic>
        <p:nvPicPr>
          <p:cNvPr id="309" name="Google Shape;309;p32"/>
          <p:cNvPicPr preferRelativeResize="0"/>
          <p:nvPr/>
        </p:nvPicPr>
        <p:blipFill rotWithShape="1">
          <a:blip r:embed="rId11">
            <a:alphaModFix/>
          </a:blip>
          <a:srcRect b="0" l="0" r="0" t="0"/>
          <a:stretch/>
        </p:blipFill>
        <p:spPr>
          <a:xfrm>
            <a:off x="1701978" y="9634658"/>
            <a:ext cx="4545866" cy="1981934"/>
          </a:xfrm>
          <a:prstGeom prst="rect">
            <a:avLst/>
          </a:prstGeom>
          <a:noFill/>
          <a:ln>
            <a:noFill/>
          </a:ln>
        </p:spPr>
      </p:pic>
      <p:sp>
        <p:nvSpPr>
          <p:cNvPr id="310" name="Google Shape;310;p32"/>
          <p:cNvSpPr/>
          <p:nvPr/>
        </p:nvSpPr>
        <p:spPr>
          <a:xfrm>
            <a:off x="522440" y="8353046"/>
            <a:ext cx="5715026"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Virtual private gateway</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16" name="Google Shape;316;p33"/>
          <p:cNvSpPr txBox="1"/>
          <p:nvPr/>
        </p:nvSpPr>
        <p:spPr>
          <a:xfrm>
            <a:off x="1200152" y="2370386"/>
            <a:ext cx="11709732" cy="3765719"/>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DHCP</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Stands for Dynamic Host Configuration Protocol</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Using to config host on the network</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317" name="Google Shape;317;p33"/>
          <p:cNvPicPr preferRelativeResize="0"/>
          <p:nvPr/>
        </p:nvPicPr>
        <p:blipFill rotWithShape="1">
          <a:blip r:embed="rId3">
            <a:alphaModFix/>
          </a:blip>
          <a:srcRect b="0" l="0" r="0" t="0"/>
          <a:stretch/>
        </p:blipFill>
        <p:spPr>
          <a:xfrm>
            <a:off x="264694" y="6866256"/>
            <a:ext cx="11177337" cy="3529145"/>
          </a:xfrm>
          <a:prstGeom prst="rect">
            <a:avLst/>
          </a:prstGeom>
          <a:noFill/>
          <a:ln>
            <a:noFill/>
          </a:ln>
        </p:spPr>
      </p:pic>
      <p:pic>
        <p:nvPicPr>
          <p:cNvPr id="318" name="Google Shape;318;p33"/>
          <p:cNvPicPr preferRelativeResize="0"/>
          <p:nvPr/>
        </p:nvPicPr>
        <p:blipFill rotWithShape="1">
          <a:blip r:embed="rId4">
            <a:alphaModFix/>
          </a:blip>
          <a:srcRect b="0" l="0" r="0" t="0"/>
          <a:stretch/>
        </p:blipFill>
        <p:spPr>
          <a:xfrm>
            <a:off x="11622505" y="6866256"/>
            <a:ext cx="12579062" cy="3192144"/>
          </a:xfrm>
          <a:prstGeom prst="rect">
            <a:avLst/>
          </a:prstGeom>
          <a:noFill/>
          <a:ln>
            <a:noFill/>
          </a:ln>
        </p:spPr>
      </p:pic>
      <p:sp>
        <p:nvSpPr>
          <p:cNvPr id="319" name="Google Shape;319;p33"/>
          <p:cNvSpPr/>
          <p:nvPr/>
        </p:nvSpPr>
        <p:spPr>
          <a:xfrm>
            <a:off x="3378194" y="10395401"/>
            <a:ext cx="2733441"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DHCP</a:t>
            </a:r>
            <a:endParaRPr b="0" i="0" sz="3200" u="none" cap="none" strike="noStrike">
              <a:solidFill>
                <a:srgbClr val="000000"/>
              </a:solidFill>
              <a:latin typeface="Times New Roman"/>
              <a:ea typeface="Times New Roman"/>
              <a:cs typeface="Times New Roman"/>
              <a:sym typeface="Times New Roman"/>
            </a:endParaRPr>
          </a:p>
        </p:txBody>
      </p:sp>
      <p:sp>
        <p:nvSpPr>
          <p:cNvPr id="320" name="Google Shape;320;p33"/>
          <p:cNvSpPr/>
          <p:nvPr/>
        </p:nvSpPr>
        <p:spPr>
          <a:xfrm>
            <a:off x="16214147" y="10227727"/>
            <a:ext cx="2367956"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EC2</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26" name="Google Shape;326;p34"/>
          <p:cNvSpPr txBox="1"/>
          <p:nvPr/>
        </p:nvSpPr>
        <p:spPr>
          <a:xfrm>
            <a:off x="1200152" y="2370386"/>
            <a:ext cx="15354299" cy="9688264"/>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NACL</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Stands for Network access control list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Define rules for inbound traffic &amp; outbound traffic entering the subnet</a:t>
            </a:r>
            <a:endParaRPr/>
          </a:p>
          <a:p>
            <a:pPr indent="0" lvl="2" marL="889000" marR="0" rtl="0" algn="l">
              <a:lnSpc>
                <a:spcPct val="100000"/>
              </a:lnSpc>
              <a:spcBef>
                <a:spcPts val="5900"/>
              </a:spcBef>
              <a:spcAft>
                <a:spcPts val="0"/>
              </a:spcAft>
              <a:buClr>
                <a:srgbClr val="000000"/>
              </a:buClr>
              <a:buSzPts val="5075"/>
              <a:buFont typeface="Times New Roman"/>
              <a:buNone/>
            </a:pPr>
            <a:r>
              <a:rPr b="0" i="0" lang="en-US" sz="3500" u="none" cap="none" strike="noStrike">
                <a:solidFill>
                  <a:srgbClr val="000000"/>
                </a:solidFill>
                <a:latin typeface="Times New Roman"/>
                <a:ea typeface="Times New Roman"/>
                <a:cs typeface="Times New Roman"/>
                <a:sym typeface="Times New Roman"/>
              </a:rPr>
              <a:t>    </a:t>
            </a:r>
            <a:r>
              <a:rPr b="0" i="0" lang="en-US" sz="2500" u="none" cap="none" strike="noStrike">
                <a:solidFill>
                  <a:srgbClr val="000000"/>
                </a:solidFill>
                <a:latin typeface="Times New Roman"/>
                <a:ea typeface="Times New Roman"/>
                <a:cs typeface="Times New Roman"/>
                <a:sym typeface="Times New Roman"/>
              </a:rPr>
              <a:t>  Similar to firewall which control traffic from and to subnets</a:t>
            </a:r>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One NACL per subnet</a:t>
            </a:r>
            <a:endParaRPr b="0" i="0" sz="2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Apply for all instances within the subnet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Can be attached to multiple subnets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 block a specific IP address at the subnet level</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327" name="Google Shape;327;p34"/>
          <p:cNvPicPr preferRelativeResize="0"/>
          <p:nvPr/>
        </p:nvPicPr>
        <p:blipFill rotWithShape="1">
          <a:blip r:embed="rId3">
            <a:alphaModFix/>
          </a:blip>
          <a:srcRect b="0" l="0" r="0" t="0"/>
          <a:stretch/>
        </p:blipFill>
        <p:spPr>
          <a:xfrm>
            <a:off x="16554451" y="2370385"/>
            <a:ext cx="7753350" cy="87569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33" name="Google Shape;333;p35"/>
          <p:cNvSpPr txBox="1"/>
          <p:nvPr/>
        </p:nvSpPr>
        <p:spPr>
          <a:xfrm>
            <a:off x="1200152" y="2370386"/>
            <a:ext cx="13917928" cy="2130494"/>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Default: allow all inbound traffic &amp; allow all outbound traffic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Stateless: config inbound and outbound traffic independently</a:t>
            </a:r>
            <a:endParaRPr b="0" i="0" sz="3500" u="none" cap="none" strike="noStrike">
              <a:solidFill>
                <a:srgbClr val="000000"/>
              </a:solidFill>
              <a:latin typeface="Times New Roman"/>
              <a:ea typeface="Times New Roman"/>
              <a:cs typeface="Times New Roman"/>
              <a:sym typeface="Times New Roman"/>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334" name="Google Shape;334;p35"/>
          <p:cNvPicPr preferRelativeResize="0"/>
          <p:nvPr/>
        </p:nvPicPr>
        <p:blipFill rotWithShape="1">
          <a:blip r:embed="rId3">
            <a:alphaModFix/>
          </a:blip>
          <a:srcRect b="0" l="0" r="0" t="0"/>
          <a:stretch/>
        </p:blipFill>
        <p:spPr>
          <a:xfrm>
            <a:off x="171450" y="5577144"/>
            <a:ext cx="12039600" cy="4865697"/>
          </a:xfrm>
          <a:prstGeom prst="rect">
            <a:avLst/>
          </a:prstGeom>
          <a:noFill/>
          <a:ln>
            <a:noFill/>
          </a:ln>
        </p:spPr>
      </p:pic>
      <p:pic>
        <p:nvPicPr>
          <p:cNvPr id="335" name="Google Shape;335;p35"/>
          <p:cNvPicPr preferRelativeResize="0"/>
          <p:nvPr/>
        </p:nvPicPr>
        <p:blipFill rotWithShape="1">
          <a:blip r:embed="rId4">
            <a:alphaModFix/>
          </a:blip>
          <a:srcRect b="0" l="0" r="0" t="0"/>
          <a:stretch/>
        </p:blipFill>
        <p:spPr>
          <a:xfrm>
            <a:off x="12810491" y="6251055"/>
            <a:ext cx="10487659" cy="35178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341" name="Google Shape;341;p36"/>
          <p:cNvPicPr preferRelativeResize="0"/>
          <p:nvPr/>
        </p:nvPicPr>
        <p:blipFill rotWithShape="1">
          <a:blip r:embed="rId3">
            <a:alphaModFix/>
          </a:blip>
          <a:srcRect b="0" l="0" r="0" t="0"/>
          <a:stretch/>
        </p:blipFill>
        <p:spPr>
          <a:xfrm>
            <a:off x="3921742" y="5419014"/>
            <a:ext cx="17035646" cy="5441497"/>
          </a:xfrm>
          <a:prstGeom prst="rect">
            <a:avLst/>
          </a:prstGeom>
          <a:noFill/>
          <a:ln>
            <a:noFill/>
          </a:ln>
        </p:spPr>
      </p:pic>
      <p:sp>
        <p:nvSpPr>
          <p:cNvPr id="342" name="Google Shape;342;p36"/>
          <p:cNvSpPr/>
          <p:nvPr/>
        </p:nvSpPr>
        <p:spPr>
          <a:xfrm>
            <a:off x="4400791" y="10755953"/>
            <a:ext cx="1483102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hlinkClick r:id="rId4">
                  <a:extLst>
                    <a:ext uri="{A12FA001-AC4F-418D-AE19-62706E023703}">
                      <ahyp:hlinkClr val="tx"/>
                    </a:ext>
                  </a:extLst>
                </a:hlinkClick>
              </a:rPr>
              <a:t>https://docs.aws.amazon.com/vpc/latest/userguide/vpc-network-acls.html#nacl-tasks</a:t>
            </a:r>
            <a:endParaRPr b="0" i="1" sz="3200" u="none" cap="none" strike="noStrike">
              <a:solidFill>
                <a:srgbClr val="000000"/>
              </a:solidFill>
              <a:latin typeface="Times New Roman"/>
              <a:ea typeface="Times New Roman"/>
              <a:cs typeface="Times New Roman"/>
              <a:sym typeface="Times New Roman"/>
            </a:endParaRPr>
          </a:p>
        </p:txBody>
      </p:sp>
      <p:sp>
        <p:nvSpPr>
          <p:cNvPr id="343" name="Google Shape;343;p36"/>
          <p:cNvSpPr txBox="1"/>
          <p:nvPr/>
        </p:nvSpPr>
        <p:spPr>
          <a:xfrm>
            <a:off x="1200152" y="2370386"/>
            <a:ext cx="22993348" cy="5021014"/>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Rules have a number (1-32766), higher precedence with a lower number &amp; First rule match will drive the decision</a:t>
            </a:r>
            <a:endParaRPr b="0" i="0" sz="2500" u="none" cap="none" strike="noStrike">
              <a:solidFill>
                <a:srgbClr val="000000"/>
              </a:solidFill>
              <a:latin typeface="Times New Roman"/>
              <a:ea typeface="Times New Roman"/>
              <a:cs typeface="Times New Roman"/>
              <a:sym typeface="Times New Roman"/>
            </a:endParaRPr>
          </a:p>
          <a:p>
            <a:pPr indent="0" lvl="3" marL="13335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Ex: if you define #100 ALLOW 10.0.0.10/32 and #200 DENY 10.0.0.10/32, the IP address will be allowed because 100 has a higher precedence over 200</a:t>
            </a:r>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49" name="Google Shape;349;p37"/>
          <p:cNvSpPr txBox="1"/>
          <p:nvPr/>
        </p:nvSpPr>
        <p:spPr>
          <a:xfrm>
            <a:off x="1200152" y="2370386"/>
            <a:ext cx="8904547" cy="801077"/>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Security group &amp; NACL Comparing</a:t>
            </a:r>
            <a:endParaRPr b="0" i="0" sz="3500" u="none" cap="none" strike="noStrike">
              <a:solidFill>
                <a:srgbClr val="000000"/>
              </a:solidFill>
              <a:latin typeface="Times New Roman"/>
              <a:ea typeface="Times New Roman"/>
              <a:cs typeface="Times New Roman"/>
              <a:sym typeface="Times New Roman"/>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a:p>
            <a:pPr indent="-334961" lvl="3" marL="1944686" marR="0" rtl="0" algn="l">
              <a:lnSpc>
                <a:spcPct val="100000"/>
              </a:lnSpc>
              <a:spcBef>
                <a:spcPts val="5900"/>
              </a:spcBef>
              <a:spcAft>
                <a:spcPts val="0"/>
              </a:spcAft>
              <a:buClr>
                <a:srgbClr val="000000"/>
              </a:buClr>
              <a:buSzPts val="4350"/>
              <a:buFont typeface="Times New Roman"/>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350" name="Google Shape;350;p37"/>
          <p:cNvPicPr preferRelativeResize="0"/>
          <p:nvPr/>
        </p:nvPicPr>
        <p:blipFill rotWithShape="1">
          <a:blip r:embed="rId3">
            <a:alphaModFix/>
          </a:blip>
          <a:srcRect b="0" l="0" r="0" t="0"/>
          <a:stretch/>
        </p:blipFill>
        <p:spPr>
          <a:xfrm>
            <a:off x="2895600" y="3171463"/>
            <a:ext cx="18444395" cy="3699177"/>
          </a:xfrm>
          <a:prstGeom prst="rect">
            <a:avLst/>
          </a:prstGeom>
          <a:noFill/>
          <a:ln>
            <a:noFill/>
          </a:ln>
        </p:spPr>
      </p:pic>
      <p:pic>
        <p:nvPicPr>
          <p:cNvPr id="351" name="Google Shape;351;p37"/>
          <p:cNvPicPr preferRelativeResize="0"/>
          <p:nvPr/>
        </p:nvPicPr>
        <p:blipFill rotWithShape="1">
          <a:blip r:embed="rId4">
            <a:alphaModFix/>
          </a:blip>
          <a:srcRect b="0" l="0" r="0" t="0"/>
          <a:stretch/>
        </p:blipFill>
        <p:spPr>
          <a:xfrm>
            <a:off x="6372224" y="7062787"/>
            <a:ext cx="11249025" cy="55654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357" name="Google Shape;357;p38"/>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63" name="Google Shape;363;p39"/>
          <p:cNvSpPr txBox="1"/>
          <p:nvPr/>
        </p:nvSpPr>
        <p:spPr>
          <a:xfrm>
            <a:off x="1200152" y="2370386"/>
            <a:ext cx="13982698" cy="4022404"/>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Internet Gateway</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resources in the VPC to communicate with the internet (Instances still need public Ipv4 to access the internet)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It scales horizontally and is highly available and redundant</a:t>
            </a:r>
            <a:endParaRPr b="0" i="0" sz="3500" u="none" cap="none" strike="noStrike">
              <a:solidFill>
                <a:srgbClr val="000000"/>
              </a:solidFill>
              <a:latin typeface="Times New Roman"/>
              <a:ea typeface="Times New Roman"/>
              <a:cs typeface="Times New Roman"/>
              <a:sym typeface="Times New Roman"/>
            </a:endParaRPr>
          </a:p>
        </p:txBody>
      </p:sp>
      <p:pic>
        <p:nvPicPr>
          <p:cNvPr id="364" name="Google Shape;364;p39"/>
          <p:cNvPicPr preferRelativeResize="0"/>
          <p:nvPr/>
        </p:nvPicPr>
        <p:blipFill rotWithShape="1">
          <a:blip r:embed="rId3">
            <a:alphaModFix/>
          </a:blip>
          <a:srcRect b="0" l="0" r="0" t="0"/>
          <a:stretch/>
        </p:blipFill>
        <p:spPr>
          <a:xfrm>
            <a:off x="15887700" y="2370386"/>
            <a:ext cx="7700192" cy="8335714"/>
          </a:xfrm>
          <a:prstGeom prst="rect">
            <a:avLst/>
          </a:prstGeom>
          <a:noFill/>
          <a:ln>
            <a:noFill/>
          </a:ln>
        </p:spPr>
      </p:pic>
      <p:sp>
        <p:nvSpPr>
          <p:cNvPr id="365" name="Google Shape;365;p39"/>
          <p:cNvSpPr/>
          <p:nvPr/>
        </p:nvSpPr>
        <p:spPr>
          <a:xfrm>
            <a:off x="13487400" y="10699641"/>
            <a:ext cx="10763250" cy="1146211"/>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https://docs.aws.amazon.com/vpc/latest/userguide/VPC_Internet_Gateway.html#working-with-igw</a:t>
            </a:r>
            <a:r>
              <a:rPr b="0" i="1" lang="en-US" sz="3200" u="none" cap="none" strike="noStrike">
                <a:solidFill>
                  <a:srgbClr val="000000"/>
                </a:solidFill>
                <a:latin typeface="Times New Roman"/>
                <a:ea typeface="Times New Roman"/>
                <a:cs typeface="Times New Roman"/>
                <a:sym typeface="Times New Roman"/>
              </a:rPr>
              <a:t> </a:t>
            </a:r>
            <a:endParaRPr b="0" i="0" sz="3200" u="none" cap="none" strike="noStrike">
              <a:solidFill>
                <a:srgbClr val="000000"/>
              </a:solidFill>
              <a:latin typeface="Times New Roman"/>
              <a:ea typeface="Times New Roman"/>
              <a:cs typeface="Times New Roman"/>
              <a:sym typeface="Times New Roman"/>
            </a:endParaRPr>
          </a:p>
        </p:txBody>
      </p:sp>
      <p:pic>
        <p:nvPicPr>
          <p:cNvPr id="366" name="Google Shape;366;p39"/>
          <p:cNvPicPr preferRelativeResize="0"/>
          <p:nvPr/>
        </p:nvPicPr>
        <p:blipFill rotWithShape="1">
          <a:blip r:embed="rId5">
            <a:alphaModFix/>
          </a:blip>
          <a:srcRect b="0" l="0" r="0" t="0"/>
          <a:stretch/>
        </p:blipFill>
        <p:spPr>
          <a:xfrm>
            <a:off x="3272390" y="6392790"/>
            <a:ext cx="7476572" cy="5453062"/>
          </a:xfrm>
          <a:prstGeom prst="rect">
            <a:avLst/>
          </a:prstGeom>
          <a:noFill/>
          <a:ln>
            <a:noFill/>
          </a:ln>
        </p:spPr>
      </p:pic>
      <p:sp>
        <p:nvSpPr>
          <p:cNvPr id="367" name="Google Shape;367;p39"/>
          <p:cNvSpPr/>
          <p:nvPr/>
        </p:nvSpPr>
        <p:spPr>
          <a:xfrm>
            <a:off x="2366062" y="11874048"/>
            <a:ext cx="7742825" cy="619272"/>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You must edit route tables of VPC</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9" name="Google Shape;59;p4"/>
          <p:cNvSpPr txBox="1"/>
          <p:nvPr/>
        </p:nvSpPr>
        <p:spPr>
          <a:xfrm>
            <a:off x="1200151" y="2370386"/>
            <a:ext cx="9399670" cy="10051599"/>
          </a:xfrm>
          <a:prstGeom prst="rect">
            <a:avLst/>
          </a:prstGeom>
          <a:noFill/>
          <a:ln>
            <a:noFill/>
          </a:ln>
        </p:spPr>
        <p:txBody>
          <a:bodyPr anchorCtr="0" anchor="t" bIns="45700" lIns="91425" spcFirstLastPara="1" rIns="91425" wrap="square" tIns="45700">
            <a:normAutofit/>
          </a:bodyPr>
          <a:lstStyle/>
          <a:p>
            <a:pPr indent="-428625" lvl="0" marL="428625"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Demo</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Create VPC</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Add subnets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Config public subnets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Launch instance into public subnets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Config private subnets</a:t>
            </a:r>
            <a:endParaRPr/>
          </a:p>
          <a:p>
            <a:pPr indent="-611187" lvl="1" marL="1055687" marR="0" rtl="0" algn="l">
              <a:lnSpc>
                <a:spcPct val="100000"/>
              </a:lnSpc>
              <a:spcBef>
                <a:spcPts val="590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Launch instance into private subnets</a:t>
            </a:r>
            <a:endParaRPr b="0" i="0" sz="3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73" name="Google Shape;373;p40"/>
          <p:cNvSpPr txBox="1"/>
          <p:nvPr/>
        </p:nvSpPr>
        <p:spPr>
          <a:xfrm>
            <a:off x="1200152" y="2370385"/>
            <a:ext cx="22923164" cy="9962291"/>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NAT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Stands for Network Address Translation</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instances in private subnet to access internet (traffic outbound via public IPv4 or Elastic IP)</a:t>
            </a:r>
            <a:endParaRPr/>
          </a:p>
          <a:p>
            <a:pPr indent="0" lvl="3" marL="1333500" marR="0" rtl="0" algn="l">
              <a:lnSpc>
                <a:spcPct val="100000"/>
              </a:lnSpc>
              <a:spcBef>
                <a:spcPts val="5900"/>
              </a:spcBef>
              <a:spcAft>
                <a:spcPts val="0"/>
              </a:spcAft>
              <a:buClr>
                <a:srgbClr val="000000"/>
              </a:buClr>
              <a:buSzPts val="5075"/>
              <a:buFont typeface="Times New Roman"/>
              <a:buNone/>
            </a:pPr>
            <a:r>
              <a:rPr b="0" i="0" lang="en-US" sz="3500" u="none" cap="none" strike="noStrike">
                <a:solidFill>
                  <a:srgbClr val="000000"/>
                </a:solidFill>
                <a:latin typeface="Times New Roman"/>
                <a:ea typeface="Times New Roman"/>
                <a:cs typeface="Times New Roman"/>
                <a:sym typeface="Times New Roman"/>
              </a:rPr>
              <a:t> </a:t>
            </a:r>
            <a:r>
              <a:rPr b="0" i="0" lang="en-US" sz="2500" u="none" cap="none" strike="noStrike">
                <a:solidFill>
                  <a:srgbClr val="000000"/>
                </a:solidFill>
                <a:latin typeface="Times New Roman"/>
                <a:ea typeface="Times New Roman"/>
                <a:cs typeface="Times New Roman"/>
                <a:sym typeface="Times New Roman"/>
              </a:rPr>
              <a:t>From the internet can't access the instance</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Instances with private IP will use public IP of NAT and access internet via internet gateway </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2 types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NAT Instance (NAT Device) (outdated)</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NAT Gateway (Recommended)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79" name="Google Shape;379;p41"/>
          <p:cNvSpPr txBox="1"/>
          <p:nvPr/>
        </p:nvSpPr>
        <p:spPr>
          <a:xfrm>
            <a:off x="1200152" y="2370386"/>
            <a:ext cx="12249148" cy="9459664"/>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NAT instance (NAT Device) (outdated)</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Is a linux instance, you have to manually launch and manage</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Must be in public subnet &amp; have Elastic IP</a:t>
            </a:r>
            <a:endParaRPr/>
          </a:p>
          <a:p>
            <a:pPr indent="0" lvl="4" marL="1778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NAT instance uses internet gateway </a:t>
            </a:r>
            <a:endParaRPr b="0" i="0" sz="2500" u="none" cap="none" strike="noStrike">
              <a:solidFill>
                <a:srgbClr val="000000"/>
              </a:solidFill>
              <a:latin typeface="Times New Roman"/>
              <a:ea typeface="Times New Roman"/>
              <a:cs typeface="Times New Roman"/>
              <a:sym typeface="Times New Roman"/>
            </a:endParaRPr>
          </a:p>
          <a:p>
            <a:pPr indent="0" lvl="4" marL="1778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Instance in private subnet will use NAT gateway</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Internet traffic bandwidth depends on EC2 instance type</a:t>
            </a:r>
            <a:endParaRPr b="0" i="0" sz="28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Not highly available</a:t>
            </a:r>
            <a:endParaRPr b="0" i="0" sz="28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Price: based on type instance</a:t>
            </a:r>
            <a:endParaRPr b="0" i="0" sz="2800" u="none" cap="none" strike="noStrike">
              <a:solidFill>
                <a:srgbClr val="000000"/>
              </a:solidFill>
              <a:latin typeface="Times New Roman"/>
              <a:ea typeface="Times New Roman"/>
              <a:cs typeface="Times New Roman"/>
              <a:sym typeface="Times New Roman"/>
            </a:endParaRPr>
          </a:p>
        </p:txBody>
      </p:sp>
      <p:sp>
        <p:nvSpPr>
          <p:cNvPr id="380" name="Google Shape;380;p41"/>
          <p:cNvSpPr/>
          <p:nvPr/>
        </p:nvSpPr>
        <p:spPr>
          <a:xfrm>
            <a:off x="1569303" y="12063933"/>
            <a:ext cx="19927250" cy="619272"/>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https://docs.aws.amazon.com/vpc/latest/userguide/VPC_NAT_Instance.html#NATInstance</a:t>
            </a:r>
            <a:endParaRPr b="0" i="0" sz="3200" u="none" cap="none" strike="noStrike">
              <a:solidFill>
                <a:srgbClr val="000000"/>
              </a:solidFill>
              <a:latin typeface="Times New Roman"/>
              <a:ea typeface="Times New Roman"/>
              <a:cs typeface="Times New Roman"/>
              <a:sym typeface="Times New Roman"/>
            </a:endParaRPr>
          </a:p>
        </p:txBody>
      </p:sp>
      <p:pic>
        <p:nvPicPr>
          <p:cNvPr id="381" name="Google Shape;381;p41"/>
          <p:cNvPicPr preferRelativeResize="0"/>
          <p:nvPr/>
        </p:nvPicPr>
        <p:blipFill rotWithShape="1">
          <a:blip r:embed="rId4">
            <a:alphaModFix/>
          </a:blip>
          <a:srcRect b="0" l="0" r="0" t="0"/>
          <a:stretch/>
        </p:blipFill>
        <p:spPr>
          <a:xfrm>
            <a:off x="13449300" y="2370385"/>
            <a:ext cx="10878307" cy="53628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87" name="Google Shape;387;p42"/>
          <p:cNvSpPr txBox="1"/>
          <p:nvPr/>
        </p:nvSpPr>
        <p:spPr>
          <a:xfrm>
            <a:off x="1200153" y="2370385"/>
            <a:ext cx="12858747" cy="68688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NAT Gateway (Recommended)</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AWS-managed NAT, do not set up anything</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Higher bandwidth, high availability, no administration</a:t>
            </a:r>
            <a:endParaRPr b="0" i="0" sz="28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Traffic bandwidth: 5 Gbps 🡺 45 Gbps</a:t>
            </a:r>
            <a:endParaRPr b="0" i="0" sz="28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Automatic assigning public IP</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Price: more expensive - Pay per hour for usage and bandwidth</a:t>
            </a:r>
            <a:endParaRPr/>
          </a:p>
          <a:p>
            <a:pPr indent="-353376" lvl="4" marL="2389187" marR="0" rtl="0" algn="l">
              <a:lnSpc>
                <a:spcPct val="100000"/>
              </a:lnSpc>
              <a:spcBef>
                <a:spcPts val="5900"/>
              </a:spcBef>
              <a:spcAft>
                <a:spcPts val="0"/>
              </a:spcAft>
              <a:buClr>
                <a:srgbClr val="000000"/>
              </a:buClr>
              <a:buSzPts val="4060"/>
              <a:buFont typeface="Courier New"/>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388" name="Google Shape;388;p42"/>
          <p:cNvSpPr/>
          <p:nvPr/>
        </p:nvSpPr>
        <p:spPr>
          <a:xfrm>
            <a:off x="933712" y="12102033"/>
            <a:ext cx="21198432" cy="619272"/>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https://docs.aws.amazon.com/vpc/latest/userguide/vpc-nat-gateway.html#nat-gateway-working-with</a:t>
            </a:r>
            <a:r>
              <a:rPr b="0" i="1" lang="en-US" sz="3200" u="none" cap="none" strike="noStrike">
                <a:solidFill>
                  <a:srgbClr val="000000"/>
                </a:solidFill>
                <a:latin typeface="Times New Roman"/>
                <a:ea typeface="Times New Roman"/>
                <a:cs typeface="Times New Roman"/>
                <a:sym typeface="Times New Roman"/>
              </a:rPr>
              <a:t> </a:t>
            </a:r>
            <a:endParaRPr b="0" i="0" sz="3200" u="none" cap="none" strike="noStrike">
              <a:solidFill>
                <a:srgbClr val="000000"/>
              </a:solidFill>
              <a:latin typeface="Times New Roman"/>
              <a:ea typeface="Times New Roman"/>
              <a:cs typeface="Times New Roman"/>
              <a:sym typeface="Times New Roman"/>
            </a:endParaRPr>
          </a:p>
        </p:txBody>
      </p:sp>
      <p:pic>
        <p:nvPicPr>
          <p:cNvPr id="389" name="Google Shape;389;p42"/>
          <p:cNvPicPr preferRelativeResize="0"/>
          <p:nvPr/>
        </p:nvPicPr>
        <p:blipFill rotWithShape="1">
          <a:blip r:embed="rId4">
            <a:alphaModFix/>
          </a:blip>
          <a:srcRect b="0" l="0" r="0" t="0"/>
          <a:stretch/>
        </p:blipFill>
        <p:spPr>
          <a:xfrm>
            <a:off x="12896851" y="2370385"/>
            <a:ext cx="11410950" cy="56606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395" name="Google Shape;395;p43"/>
          <p:cNvSpPr txBox="1"/>
          <p:nvPr/>
        </p:nvSpPr>
        <p:spPr>
          <a:xfrm>
            <a:off x="1200153" y="2370385"/>
            <a:ext cx="14039848" cy="12681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Can setup multiple NAT gateways on multiple zones (High Availability)</a:t>
            </a:r>
            <a:endParaRPr/>
          </a:p>
        </p:txBody>
      </p:sp>
      <p:pic>
        <p:nvPicPr>
          <p:cNvPr id="396" name="Google Shape;396;p43"/>
          <p:cNvPicPr preferRelativeResize="0"/>
          <p:nvPr/>
        </p:nvPicPr>
        <p:blipFill rotWithShape="1">
          <a:blip r:embed="rId3">
            <a:alphaModFix/>
          </a:blip>
          <a:srcRect b="0" l="0" r="0" t="0"/>
          <a:stretch/>
        </p:blipFill>
        <p:spPr>
          <a:xfrm>
            <a:off x="7362826" y="3004467"/>
            <a:ext cx="9305924" cy="96056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02" name="Google Shape;402;p44"/>
          <p:cNvSpPr txBox="1"/>
          <p:nvPr/>
        </p:nvSpPr>
        <p:spPr>
          <a:xfrm>
            <a:off x="1200152" y="2370386"/>
            <a:ext cx="4238122" cy="1311278"/>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Comparing</a:t>
            </a:r>
            <a:endParaRPr/>
          </a:p>
        </p:txBody>
      </p:sp>
      <p:pic>
        <p:nvPicPr>
          <p:cNvPr id="403" name="Google Shape;403;p44"/>
          <p:cNvPicPr preferRelativeResize="0"/>
          <p:nvPr/>
        </p:nvPicPr>
        <p:blipFill rotWithShape="1">
          <a:blip r:embed="rId3">
            <a:alphaModFix/>
          </a:blip>
          <a:srcRect b="0" l="0" r="0" t="0"/>
          <a:stretch/>
        </p:blipFill>
        <p:spPr>
          <a:xfrm>
            <a:off x="4577537" y="3324515"/>
            <a:ext cx="14946455" cy="7679257"/>
          </a:xfrm>
          <a:prstGeom prst="rect">
            <a:avLst/>
          </a:prstGeom>
          <a:noFill/>
          <a:ln>
            <a:noFill/>
          </a:ln>
        </p:spPr>
      </p:pic>
      <p:sp>
        <p:nvSpPr>
          <p:cNvPr id="404" name="Google Shape;404;p44"/>
          <p:cNvSpPr/>
          <p:nvPr/>
        </p:nvSpPr>
        <p:spPr>
          <a:xfrm>
            <a:off x="4685045" y="11016185"/>
            <a:ext cx="1483894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hlinkClick r:id="rId4">
                  <a:extLst>
                    <a:ext uri="{A12FA001-AC4F-418D-AE19-62706E023703}">
                      <ahyp:hlinkClr val="tx"/>
                    </a:ext>
                  </a:extLst>
                </a:hlinkClick>
              </a:rPr>
              <a:t>https://docs.aws.amazon.com/vpc/latest/userguide/vpc-nat-comparison.html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10" name="Google Shape;410;p45"/>
          <p:cNvSpPr txBox="1"/>
          <p:nvPr/>
        </p:nvSpPr>
        <p:spPr>
          <a:xfrm>
            <a:off x="1200152" y="2370385"/>
            <a:ext cx="12496798" cy="9962291"/>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Egress-only internet gateway</a:t>
            </a:r>
            <a:endParaRPr b="0" i="0" sz="38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instance in private subnet to access internet (traffic outbound via IPv6)</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Similar to a NAT Gateway but for IPv6</a:t>
            </a:r>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p:txBody>
      </p:sp>
      <p:pic>
        <p:nvPicPr>
          <p:cNvPr id="411" name="Google Shape;411;p45"/>
          <p:cNvPicPr preferRelativeResize="0"/>
          <p:nvPr/>
        </p:nvPicPr>
        <p:blipFill rotWithShape="1">
          <a:blip r:embed="rId3">
            <a:alphaModFix/>
          </a:blip>
          <a:srcRect b="0" l="0" r="0" t="0"/>
          <a:stretch/>
        </p:blipFill>
        <p:spPr>
          <a:xfrm>
            <a:off x="15307688" y="2052427"/>
            <a:ext cx="7753349" cy="9402323"/>
          </a:xfrm>
          <a:prstGeom prst="rect">
            <a:avLst/>
          </a:prstGeom>
          <a:noFill/>
          <a:ln>
            <a:noFill/>
          </a:ln>
        </p:spPr>
      </p:pic>
      <p:sp>
        <p:nvSpPr>
          <p:cNvPr id="412" name="Google Shape;412;p45"/>
          <p:cNvSpPr/>
          <p:nvPr/>
        </p:nvSpPr>
        <p:spPr>
          <a:xfrm>
            <a:off x="9605644" y="12023040"/>
            <a:ext cx="3381693" cy="619272"/>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Tutorial</a:t>
            </a:r>
            <a:endParaRPr b="0" i="0" sz="3200" u="none" cap="none" strike="noStrike">
              <a:solidFill>
                <a:srgbClr val="000000"/>
              </a:solidFill>
              <a:latin typeface="Times New Roman"/>
              <a:ea typeface="Times New Roman"/>
              <a:cs typeface="Times New Roman"/>
              <a:sym typeface="Times New Roman"/>
            </a:endParaRPr>
          </a:p>
        </p:txBody>
      </p:sp>
      <p:pic>
        <p:nvPicPr>
          <p:cNvPr id="413" name="Google Shape;413;p45"/>
          <p:cNvPicPr preferRelativeResize="0"/>
          <p:nvPr/>
        </p:nvPicPr>
        <p:blipFill rotWithShape="1">
          <a:blip r:embed="rId5">
            <a:alphaModFix/>
          </a:blip>
          <a:srcRect b="0" l="0" r="0" t="0"/>
          <a:stretch/>
        </p:blipFill>
        <p:spPr>
          <a:xfrm>
            <a:off x="2647950" y="6314335"/>
            <a:ext cx="10339387" cy="5239058"/>
          </a:xfrm>
          <a:prstGeom prst="rect">
            <a:avLst/>
          </a:prstGeom>
          <a:noFill/>
          <a:ln>
            <a:noFill/>
          </a:ln>
        </p:spPr>
      </p:pic>
      <p:sp>
        <p:nvSpPr>
          <p:cNvPr id="414" name="Google Shape;414;p45"/>
          <p:cNvSpPr/>
          <p:nvPr/>
        </p:nvSpPr>
        <p:spPr>
          <a:xfrm>
            <a:off x="5209697" y="11574063"/>
            <a:ext cx="3381693" cy="58099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Routing</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420" name="Google Shape;420;p46"/>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26" name="Google Shape;426;p47"/>
          <p:cNvSpPr txBox="1"/>
          <p:nvPr/>
        </p:nvSpPr>
        <p:spPr>
          <a:xfrm>
            <a:off x="1200152" y="2370385"/>
            <a:ext cx="17011648" cy="9962291"/>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Bastion host (Jump boxes)</a:t>
            </a:r>
            <a:endParaRPr b="0" i="0" sz="38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a linux instance in front of the private subnet, it helps to securely connect SSH to the instances in the private subnet 🡺 Minimizing attacks from outside</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Bastion host must be in public subnet which is then connected to all other private subnets</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Bastion Host security group must be tightened (Usually only a few IPs accessing, do not open the internet)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Exam Tip: Make sure the bastion host only has port 22 traffic from the IP address you need</a:t>
            </a:r>
            <a:endParaRPr/>
          </a:p>
        </p:txBody>
      </p:sp>
      <p:pic>
        <p:nvPicPr>
          <p:cNvPr id="427" name="Google Shape;427;p47"/>
          <p:cNvPicPr preferRelativeResize="0"/>
          <p:nvPr/>
        </p:nvPicPr>
        <p:blipFill rotWithShape="1">
          <a:blip r:embed="rId3">
            <a:alphaModFix/>
          </a:blip>
          <a:srcRect b="0" l="0" r="0" t="0"/>
          <a:stretch/>
        </p:blipFill>
        <p:spPr>
          <a:xfrm>
            <a:off x="18211800" y="2370385"/>
            <a:ext cx="5886639" cy="83166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33" name="Google Shape;433;p48"/>
          <p:cNvSpPr txBox="1"/>
          <p:nvPr/>
        </p:nvSpPr>
        <p:spPr>
          <a:xfrm>
            <a:off x="1200152" y="2370386"/>
            <a:ext cx="22923164" cy="4690172"/>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Can use NAT Instance as a bastion host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NAT is for outbound traffic and Bastion host is for filtering inbound traffic</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SSH Agent Forwarding helps to connect SSH from internet to private instance via bastion host without putting private key on bastion host</a:t>
            </a:r>
            <a:endParaRPr b="0" i="0" sz="3500" u="none" cap="none" strike="noStrike">
              <a:solidFill>
                <a:srgbClr val="000000"/>
              </a:solidFill>
              <a:latin typeface="Times New Roman"/>
              <a:ea typeface="Times New Roman"/>
              <a:cs typeface="Times New Roman"/>
              <a:sym typeface="Times New Roman"/>
            </a:endParaRPr>
          </a:p>
        </p:txBody>
      </p:sp>
      <p:pic>
        <p:nvPicPr>
          <p:cNvPr id="434" name="Google Shape;434;p48"/>
          <p:cNvPicPr preferRelativeResize="0"/>
          <p:nvPr/>
        </p:nvPicPr>
        <p:blipFill rotWithShape="1">
          <a:blip r:embed="rId3">
            <a:alphaModFix/>
          </a:blip>
          <a:srcRect b="0" l="0" r="0" t="0"/>
          <a:stretch/>
        </p:blipFill>
        <p:spPr>
          <a:xfrm>
            <a:off x="7653305" y="6381751"/>
            <a:ext cx="9125686" cy="5593162"/>
          </a:xfrm>
          <a:prstGeom prst="rect">
            <a:avLst/>
          </a:prstGeom>
          <a:noFill/>
          <a:ln>
            <a:noFill/>
          </a:ln>
        </p:spPr>
      </p:pic>
      <p:sp>
        <p:nvSpPr>
          <p:cNvPr id="435" name="Google Shape;435;p48"/>
          <p:cNvSpPr/>
          <p:nvPr/>
        </p:nvSpPr>
        <p:spPr>
          <a:xfrm>
            <a:off x="1200152" y="11974912"/>
            <a:ext cx="19615341" cy="619272"/>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https://aws-quickstart.github.io/quickstart-linux-bastion/#_linux_bastion_hosts_on_aws</a:t>
            </a:r>
            <a:r>
              <a:rPr b="0" i="1" lang="en-US" sz="3200" u="none" cap="none" strike="noStrike">
                <a:solidFill>
                  <a:srgbClr val="000000"/>
                </a:solidFill>
                <a:latin typeface="Times New Roman"/>
                <a:ea typeface="Times New Roman"/>
                <a:cs typeface="Times New Roman"/>
                <a:sym typeface="Times New Roman"/>
              </a:rPr>
              <a:t>  </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41" name="Google Shape;441;p49"/>
          <p:cNvSpPr txBox="1"/>
          <p:nvPr/>
        </p:nvSpPr>
        <p:spPr>
          <a:xfrm>
            <a:off x="1200152" y="2370385"/>
            <a:ext cx="13129459" cy="653298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Session Manager</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a feature of System Manager</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Manage user access to the instance, using IAM policy</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Do not open inbound port, manage SSH key, bastion host</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Support Windows, Linux, MacOS</a:t>
            </a:r>
            <a:endParaRPr b="0" i="0" sz="3500" u="none" cap="none" strike="noStrike">
              <a:solidFill>
                <a:srgbClr val="000000"/>
              </a:solidFill>
              <a:latin typeface="Times New Roman"/>
              <a:ea typeface="Times New Roman"/>
              <a:cs typeface="Times New Roman"/>
              <a:sym typeface="Times New Roman"/>
            </a:endParaRPr>
          </a:p>
          <a:p>
            <a:pPr indent="-288924" lvl="2" marL="1500187" marR="0" rtl="0" algn="l">
              <a:lnSpc>
                <a:spcPct val="100000"/>
              </a:lnSpc>
              <a:spcBef>
                <a:spcPts val="5900"/>
              </a:spcBef>
              <a:spcAft>
                <a:spcPts val="0"/>
              </a:spcAft>
              <a:buClr>
                <a:srgbClr val="000000"/>
              </a:buClr>
              <a:buSzPts val="5075"/>
              <a:buFont typeface="Noto Sans Symbols"/>
              <a:buNone/>
            </a:pPr>
            <a:r>
              <a:t/>
            </a:r>
            <a:endParaRPr b="0" i="0" sz="3500" u="none" cap="none" strike="noStrike">
              <a:solidFill>
                <a:srgbClr val="000000"/>
              </a:solidFill>
              <a:latin typeface="Times New Roman"/>
              <a:ea typeface="Times New Roman"/>
              <a:cs typeface="Times New Roman"/>
              <a:sym typeface="Times New Roman"/>
            </a:endParaRPr>
          </a:p>
        </p:txBody>
      </p:sp>
      <p:sp>
        <p:nvSpPr>
          <p:cNvPr id="442" name="Google Shape;442;p49"/>
          <p:cNvSpPr/>
          <p:nvPr/>
        </p:nvSpPr>
        <p:spPr>
          <a:xfrm>
            <a:off x="1284373" y="11192859"/>
            <a:ext cx="20528880" cy="124880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https://www.youtube.com/watch?v=GdE_ke25e5o</a:t>
            </a:r>
            <a:endParaRPr b="0" i="1" sz="3200" u="none" cap="none" strike="noStrike">
              <a:solidFill>
                <a:srgbClr val="000000"/>
              </a:solidFill>
              <a:latin typeface="Times New Roman"/>
              <a:ea typeface="Times New Roman"/>
              <a:cs typeface="Times New Roman"/>
              <a:sym typeface="Times New Roman"/>
            </a:endParaRPr>
          </a:p>
          <a:p>
            <a:pPr indent="0" lvl="0" marL="1371600" marR="0" rtl="0" algn="ctr">
              <a:lnSpc>
                <a:spcPct val="107000"/>
              </a:lnSpc>
              <a:spcBef>
                <a:spcPts val="80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https://docs.aws.amazon.com/systems-manager/latest/userguide/session-manager-getting-started.html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pic>
        <p:nvPicPr>
          <p:cNvPr descr="The Methods to Access EC2 : SSH, EC2 Instance Connect, System Manager –  eCloudture" id="443" name="Google Shape;443;p49"/>
          <p:cNvPicPr preferRelativeResize="0"/>
          <p:nvPr/>
        </p:nvPicPr>
        <p:blipFill rotWithShape="1">
          <a:blip r:embed="rId5">
            <a:alphaModFix/>
          </a:blip>
          <a:srcRect b="0" l="0" r="0" t="0"/>
          <a:stretch/>
        </p:blipFill>
        <p:spPr>
          <a:xfrm>
            <a:off x="14954418" y="2370385"/>
            <a:ext cx="8523348" cy="4900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5" name="Google Shape;65;p5"/>
          <p:cNvSpPr txBox="1"/>
          <p:nvPr/>
        </p:nvSpPr>
        <p:spPr>
          <a:xfrm>
            <a:off x="1200151" y="2370386"/>
            <a:ext cx="4045617" cy="1022519"/>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Create VPC</a:t>
            </a:r>
            <a:endParaRPr/>
          </a:p>
        </p:txBody>
      </p:sp>
      <p:pic>
        <p:nvPicPr>
          <p:cNvPr id="66" name="Google Shape;66;p5"/>
          <p:cNvPicPr preferRelativeResize="0"/>
          <p:nvPr/>
        </p:nvPicPr>
        <p:blipFill rotWithShape="1">
          <a:blip r:embed="rId3">
            <a:alphaModFix/>
          </a:blip>
          <a:srcRect b="0" l="0" r="0" t="0"/>
          <a:stretch/>
        </p:blipFill>
        <p:spPr>
          <a:xfrm>
            <a:off x="120315" y="3136478"/>
            <a:ext cx="12337989" cy="2434225"/>
          </a:xfrm>
          <a:prstGeom prst="rect">
            <a:avLst/>
          </a:prstGeom>
          <a:noFill/>
          <a:ln>
            <a:noFill/>
          </a:ln>
        </p:spPr>
      </p:pic>
      <p:pic>
        <p:nvPicPr>
          <p:cNvPr id="67" name="Google Shape;67;p5"/>
          <p:cNvPicPr preferRelativeResize="0"/>
          <p:nvPr/>
        </p:nvPicPr>
        <p:blipFill rotWithShape="1">
          <a:blip r:embed="rId4">
            <a:alphaModFix/>
          </a:blip>
          <a:srcRect b="0" l="0" r="0" t="0"/>
          <a:stretch/>
        </p:blipFill>
        <p:spPr>
          <a:xfrm>
            <a:off x="14239791" y="3135091"/>
            <a:ext cx="8329939" cy="2368656"/>
          </a:xfrm>
          <a:prstGeom prst="rect">
            <a:avLst/>
          </a:prstGeom>
          <a:noFill/>
          <a:ln>
            <a:noFill/>
          </a:ln>
        </p:spPr>
      </p:pic>
      <p:pic>
        <p:nvPicPr>
          <p:cNvPr id="68" name="Google Shape;68;p5"/>
          <p:cNvPicPr preferRelativeResize="0"/>
          <p:nvPr/>
        </p:nvPicPr>
        <p:blipFill rotWithShape="1">
          <a:blip r:embed="rId5">
            <a:alphaModFix/>
          </a:blip>
          <a:srcRect b="0" l="0" r="0" t="0"/>
          <a:stretch/>
        </p:blipFill>
        <p:spPr>
          <a:xfrm>
            <a:off x="3530606" y="5775158"/>
            <a:ext cx="5514634" cy="6739438"/>
          </a:xfrm>
          <a:prstGeom prst="rect">
            <a:avLst/>
          </a:prstGeom>
          <a:noFill/>
          <a:ln>
            <a:noFill/>
          </a:ln>
        </p:spPr>
      </p:pic>
      <p:sp>
        <p:nvSpPr>
          <p:cNvPr id="69" name="Google Shape;69;p5"/>
          <p:cNvSpPr/>
          <p:nvPr/>
        </p:nvSpPr>
        <p:spPr>
          <a:xfrm>
            <a:off x="16154109" y="5557362"/>
            <a:ext cx="3843589"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https://cidr.xyz</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pic>
        <p:nvPicPr>
          <p:cNvPr id="70" name="Google Shape;70;p5"/>
          <p:cNvPicPr preferRelativeResize="0"/>
          <p:nvPr/>
        </p:nvPicPr>
        <p:blipFill rotWithShape="1">
          <a:blip r:embed="rId7">
            <a:alphaModFix/>
          </a:blip>
          <a:srcRect b="0" l="0" r="0" t="0"/>
          <a:stretch/>
        </p:blipFill>
        <p:spPr>
          <a:xfrm>
            <a:off x="11769171" y="6472989"/>
            <a:ext cx="12527385" cy="55242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449" name="Google Shape;449;p50"/>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55" name="Google Shape;455;p51"/>
          <p:cNvSpPr txBox="1"/>
          <p:nvPr/>
        </p:nvSpPr>
        <p:spPr>
          <a:xfrm>
            <a:off x="1200152" y="2370385"/>
            <a:ext cx="15697198" cy="4011365"/>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VPC Peering Connection</a:t>
            </a:r>
            <a:endParaRPr b="0" i="0" sz="38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To connect between VPCs via a private path in AWS, make them behave as if they were in the same network</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Instances in VPCs can communicate with each other</a:t>
            </a:r>
            <a:endParaRPr b="0" i="0" sz="3500" u="none" cap="none" strike="noStrike">
              <a:solidFill>
                <a:srgbClr val="000000"/>
              </a:solidFill>
              <a:latin typeface="Times New Roman"/>
              <a:ea typeface="Times New Roman"/>
              <a:cs typeface="Times New Roman"/>
              <a:sym typeface="Times New Roman"/>
            </a:endParaRPr>
          </a:p>
        </p:txBody>
      </p:sp>
      <p:pic>
        <p:nvPicPr>
          <p:cNvPr id="456" name="Google Shape;456;p51"/>
          <p:cNvPicPr preferRelativeResize="0"/>
          <p:nvPr/>
        </p:nvPicPr>
        <p:blipFill rotWithShape="1">
          <a:blip r:embed="rId3">
            <a:alphaModFix/>
          </a:blip>
          <a:srcRect b="0" l="0" r="0" t="0"/>
          <a:stretch/>
        </p:blipFill>
        <p:spPr>
          <a:xfrm>
            <a:off x="15718019" y="2370385"/>
            <a:ext cx="8608830" cy="4256692"/>
          </a:xfrm>
          <a:prstGeom prst="rect">
            <a:avLst/>
          </a:prstGeom>
          <a:noFill/>
          <a:ln>
            <a:noFill/>
          </a:ln>
        </p:spPr>
      </p:pic>
      <p:sp>
        <p:nvSpPr>
          <p:cNvPr id="457" name="Google Shape;457;p51"/>
          <p:cNvSpPr txBox="1"/>
          <p:nvPr/>
        </p:nvSpPr>
        <p:spPr>
          <a:xfrm>
            <a:off x="1162049" y="6923158"/>
            <a:ext cx="19869152" cy="3309766"/>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You can peer 2 VPCs, 2 subnets, 2 instances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You can create VPC Peering connection between VPCs in different AWS accounts/regions</a:t>
            </a:r>
            <a:endParaRPr/>
          </a:p>
          <a:p>
            <a:pPr indent="0" lvl="2" marL="889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When going through regions the data will be encrypted and go through AWS's private network</a:t>
            </a:r>
            <a:endParaRPr/>
          </a:p>
        </p:txBody>
      </p:sp>
      <p:pic>
        <p:nvPicPr>
          <p:cNvPr id="458" name="Google Shape;458;p51"/>
          <p:cNvPicPr preferRelativeResize="0"/>
          <p:nvPr/>
        </p:nvPicPr>
        <p:blipFill rotWithShape="1">
          <a:blip r:embed="rId4">
            <a:alphaModFix/>
          </a:blip>
          <a:srcRect b="0" l="0" r="0" t="0"/>
          <a:stretch/>
        </p:blipFill>
        <p:spPr>
          <a:xfrm>
            <a:off x="6904940" y="9987596"/>
            <a:ext cx="10361734" cy="25854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64" name="Google Shape;464;p52"/>
          <p:cNvSpPr txBox="1"/>
          <p:nvPr/>
        </p:nvSpPr>
        <p:spPr>
          <a:xfrm>
            <a:off x="1200152" y="2370384"/>
            <a:ext cx="23374348" cy="3520140"/>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Not support transitive peering (must be established for each VPC that need to communicate with one another)</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Must not have overlapping CIDRs </a:t>
            </a:r>
            <a:endParaRPr b="0" i="0" sz="35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Only support Ipv4</a:t>
            </a:r>
            <a:endParaRPr/>
          </a:p>
        </p:txBody>
      </p:sp>
      <p:pic>
        <p:nvPicPr>
          <p:cNvPr id="465" name="Google Shape;465;p52"/>
          <p:cNvPicPr preferRelativeResize="0"/>
          <p:nvPr/>
        </p:nvPicPr>
        <p:blipFill rotWithShape="1">
          <a:blip r:embed="rId3">
            <a:alphaModFix/>
          </a:blip>
          <a:srcRect b="0" l="0" r="0" t="0"/>
          <a:stretch/>
        </p:blipFill>
        <p:spPr>
          <a:xfrm>
            <a:off x="4486674" y="6482304"/>
            <a:ext cx="7713453" cy="4524236"/>
          </a:xfrm>
          <a:prstGeom prst="rect">
            <a:avLst/>
          </a:prstGeom>
          <a:noFill/>
          <a:ln>
            <a:noFill/>
          </a:ln>
        </p:spPr>
      </p:pic>
      <p:sp>
        <p:nvSpPr>
          <p:cNvPr id="466" name="Google Shape;466;p52"/>
          <p:cNvSpPr/>
          <p:nvPr/>
        </p:nvSpPr>
        <p:spPr>
          <a:xfrm>
            <a:off x="4870284" y="10963128"/>
            <a:ext cx="6946232" cy="619272"/>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VPC B cannot connect to VPC C</a:t>
            </a:r>
            <a:endParaRPr b="0" i="0" sz="3200" u="none" cap="none" strike="noStrike">
              <a:solidFill>
                <a:srgbClr val="000000"/>
              </a:solidFill>
              <a:latin typeface="Times New Roman"/>
              <a:ea typeface="Times New Roman"/>
              <a:cs typeface="Times New Roman"/>
              <a:sym typeface="Times New Roman"/>
            </a:endParaRPr>
          </a:p>
        </p:txBody>
      </p:sp>
      <p:pic>
        <p:nvPicPr>
          <p:cNvPr id="467" name="Google Shape;467;p52"/>
          <p:cNvPicPr preferRelativeResize="0"/>
          <p:nvPr/>
        </p:nvPicPr>
        <p:blipFill rotWithShape="1">
          <a:blip r:embed="rId4">
            <a:alphaModFix/>
          </a:blip>
          <a:srcRect b="0" l="0" r="0" t="0"/>
          <a:stretch/>
        </p:blipFill>
        <p:spPr>
          <a:xfrm>
            <a:off x="12972860" y="6482304"/>
            <a:ext cx="7566381" cy="4502530"/>
          </a:xfrm>
          <a:prstGeom prst="rect">
            <a:avLst/>
          </a:prstGeom>
          <a:noFill/>
          <a:ln>
            <a:noFill/>
          </a:ln>
        </p:spPr>
      </p:pic>
      <p:sp>
        <p:nvSpPr>
          <p:cNvPr id="468" name="Google Shape;468;p52"/>
          <p:cNvSpPr/>
          <p:nvPr/>
        </p:nvSpPr>
        <p:spPr>
          <a:xfrm>
            <a:off x="13282934" y="11006540"/>
            <a:ext cx="6946232" cy="583237"/>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VPC B can connect to VPC C</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74" name="Google Shape;474;p53"/>
          <p:cNvSpPr txBox="1"/>
          <p:nvPr/>
        </p:nvSpPr>
        <p:spPr>
          <a:xfrm>
            <a:off x="1200152" y="2332284"/>
            <a:ext cx="22840948" cy="10621716"/>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If 2 VPCs are in the same region 🡺 cross-region prices will apply</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If 2 VPCs are in different regions, inter-region prices will apply</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https://aws.amazon.com/ec2/pricing/on-demand/#Data_Transfer</a:t>
            </a:r>
            <a:r>
              <a:rPr b="0" i="0" lang="en-US" sz="3000" u="none" cap="none" strike="noStrike">
                <a:solidFill>
                  <a:srgbClr val="000000"/>
                </a:solidFill>
                <a:latin typeface="Times New Roman"/>
                <a:ea typeface="Times New Roman"/>
                <a:cs typeface="Times New Roman"/>
                <a:sym typeface="Times New Roman"/>
              </a:rPr>
              <a:t> </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Peering multiple VPCs to provide full resource access</a:t>
            </a:r>
            <a:endParaRPr/>
          </a:p>
          <a:p>
            <a:pPr indent="0" lvl="4" marL="1778000" marR="0" rtl="0" algn="l">
              <a:lnSpc>
                <a:spcPct val="100000"/>
              </a:lnSpc>
              <a:spcBef>
                <a:spcPts val="5900"/>
              </a:spcBef>
              <a:spcAft>
                <a:spcPts val="0"/>
              </a:spcAft>
              <a:buClr>
                <a:srgbClr val="000000"/>
              </a:buClr>
              <a:buSzPts val="4350"/>
              <a:buFont typeface="Times New Roman"/>
              <a:buNone/>
            </a:pPr>
            <a:r>
              <a:rPr b="0" i="0" lang="en-US" sz="3000" u="none" cap="none" strike="noStrike">
                <a:solidFill>
                  <a:srgbClr val="000000"/>
                </a:solidFill>
                <a:latin typeface="Times New Roman"/>
                <a:ea typeface="Times New Roman"/>
                <a:cs typeface="Times New Roman"/>
                <a:sym typeface="Times New Roman"/>
              </a:rPr>
              <a:t>  </a:t>
            </a:r>
            <a:r>
              <a:rPr b="0" i="0" lang="en-US" sz="2500" u="none" cap="none" strike="noStrike">
                <a:solidFill>
                  <a:srgbClr val="000000"/>
                </a:solidFill>
                <a:latin typeface="Times New Roman"/>
                <a:ea typeface="Times New Roman"/>
                <a:cs typeface="Times New Roman"/>
                <a:sym typeface="Times New Roman"/>
              </a:rPr>
              <a:t>Ex: The company divides each department using 1 VPC (may be different accounts) and departments can access each other's resources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Create a centralized VPC to access other VPC resources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Instances in different regions can communicate via private IP</a:t>
            </a:r>
            <a:endParaRPr/>
          </a:p>
        </p:txBody>
      </p:sp>
      <p:pic>
        <p:nvPicPr>
          <p:cNvPr id="475" name="Google Shape;475;p53"/>
          <p:cNvPicPr preferRelativeResize="0"/>
          <p:nvPr/>
        </p:nvPicPr>
        <p:blipFill rotWithShape="1">
          <a:blip r:embed="rId4">
            <a:alphaModFix/>
          </a:blip>
          <a:srcRect b="0" l="0" r="0" t="0"/>
          <a:stretch/>
        </p:blipFill>
        <p:spPr>
          <a:xfrm>
            <a:off x="16017803" y="2765367"/>
            <a:ext cx="7577268" cy="6092883"/>
          </a:xfrm>
          <a:prstGeom prst="rect">
            <a:avLst/>
          </a:prstGeom>
          <a:noFill/>
          <a:ln>
            <a:noFill/>
          </a:ln>
        </p:spPr>
      </p:pic>
      <p:sp>
        <p:nvSpPr>
          <p:cNvPr id="476" name="Google Shape;476;p53"/>
          <p:cNvSpPr/>
          <p:nvPr/>
        </p:nvSpPr>
        <p:spPr>
          <a:xfrm>
            <a:off x="17314898" y="8858250"/>
            <a:ext cx="4983077"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Centralized VPC</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82" name="Google Shape;482;p54"/>
          <p:cNvSpPr txBox="1"/>
          <p:nvPr/>
        </p:nvSpPr>
        <p:spPr>
          <a:xfrm>
            <a:off x="1200152" y="2332284"/>
            <a:ext cx="9963148" cy="906216"/>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Exposing services in your VPC to other VPC</a:t>
            </a:r>
            <a:endParaRPr b="0" i="0" sz="3000" u="none" cap="none" strike="noStrike">
              <a:solidFill>
                <a:srgbClr val="000000"/>
              </a:solidFill>
              <a:latin typeface="Times New Roman"/>
              <a:ea typeface="Times New Roman"/>
              <a:cs typeface="Times New Roman"/>
              <a:sym typeface="Times New Roman"/>
            </a:endParaRPr>
          </a:p>
        </p:txBody>
      </p:sp>
      <p:pic>
        <p:nvPicPr>
          <p:cNvPr id="483" name="Google Shape;483;p54"/>
          <p:cNvPicPr preferRelativeResize="0"/>
          <p:nvPr/>
        </p:nvPicPr>
        <p:blipFill rotWithShape="1">
          <a:blip r:embed="rId3">
            <a:alphaModFix/>
          </a:blip>
          <a:srcRect b="0" l="0" r="0" t="0"/>
          <a:stretch/>
        </p:blipFill>
        <p:spPr>
          <a:xfrm>
            <a:off x="5510212" y="3238500"/>
            <a:ext cx="13086622" cy="6162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489" name="Google Shape;489;p55"/>
          <p:cNvSpPr txBox="1"/>
          <p:nvPr/>
        </p:nvSpPr>
        <p:spPr>
          <a:xfrm>
            <a:off x="1200152" y="2370384"/>
            <a:ext cx="21850348" cy="9364416"/>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Config</a:t>
            </a:r>
            <a:endParaRPr b="0" i="0" sz="3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2 VPC peering: </a:t>
            </a:r>
            <a:r>
              <a:rPr b="0" i="0" lang="en-US" sz="25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Video Tutorial</a:t>
            </a:r>
            <a:r>
              <a:rPr b="0" i="0" lang="en-US" sz="2500" u="none" cap="none" strike="noStrike">
                <a:solidFill>
                  <a:srgbClr val="000000"/>
                </a:solidFill>
                <a:latin typeface="Times New Roman"/>
                <a:ea typeface="Times New Roman"/>
                <a:cs typeface="Times New Roman"/>
                <a:sym typeface="Times New Roman"/>
              </a:rPr>
              <a:t>, </a:t>
            </a:r>
            <a:r>
              <a:rPr b="0" i="0" lang="en-US" sz="25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Link Tutorial</a:t>
            </a:r>
            <a:r>
              <a:rPr b="0" i="0" lang="en-US" sz="2500" u="none" cap="none" strike="noStrike">
                <a:solidFill>
                  <a:srgbClr val="000000"/>
                </a:solidFill>
                <a:latin typeface="Times New Roman"/>
                <a:ea typeface="Times New Roman"/>
                <a:cs typeface="Times New Roman"/>
                <a:sym typeface="Times New Roman"/>
              </a:rPr>
              <a:t> </a:t>
            </a:r>
            <a:endParaRPr b="0" i="0" sz="2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Multiple VPC peering:</a:t>
            </a:r>
            <a:endParaRPr/>
          </a:p>
        </p:txBody>
      </p:sp>
      <p:pic>
        <p:nvPicPr>
          <p:cNvPr id="490" name="Google Shape;490;p55"/>
          <p:cNvPicPr preferRelativeResize="0"/>
          <p:nvPr/>
        </p:nvPicPr>
        <p:blipFill rotWithShape="1">
          <a:blip r:embed="rId5">
            <a:alphaModFix/>
          </a:blip>
          <a:srcRect b="0" l="0" r="0" t="0"/>
          <a:stretch/>
        </p:blipFill>
        <p:spPr>
          <a:xfrm>
            <a:off x="2117831" y="6671448"/>
            <a:ext cx="6864821" cy="4085052"/>
          </a:xfrm>
          <a:prstGeom prst="rect">
            <a:avLst/>
          </a:prstGeom>
          <a:noFill/>
          <a:ln>
            <a:noFill/>
          </a:ln>
        </p:spPr>
      </p:pic>
      <p:pic>
        <p:nvPicPr>
          <p:cNvPr id="491" name="Google Shape;491;p55"/>
          <p:cNvPicPr preferRelativeResize="0"/>
          <p:nvPr/>
        </p:nvPicPr>
        <p:blipFill rotWithShape="1">
          <a:blip r:embed="rId6">
            <a:alphaModFix/>
          </a:blip>
          <a:srcRect b="0" l="0" r="0" t="0"/>
          <a:stretch/>
        </p:blipFill>
        <p:spPr>
          <a:xfrm>
            <a:off x="9556594" y="6205426"/>
            <a:ext cx="5571375" cy="4962737"/>
          </a:xfrm>
          <a:prstGeom prst="rect">
            <a:avLst/>
          </a:prstGeom>
          <a:noFill/>
          <a:ln>
            <a:noFill/>
          </a:ln>
        </p:spPr>
      </p:pic>
      <p:pic>
        <p:nvPicPr>
          <p:cNvPr id="492" name="Google Shape;492;p55"/>
          <p:cNvPicPr preferRelativeResize="0"/>
          <p:nvPr/>
        </p:nvPicPr>
        <p:blipFill rotWithShape="1">
          <a:blip r:embed="rId7">
            <a:alphaModFix/>
          </a:blip>
          <a:srcRect b="0" l="0" r="0" t="0"/>
          <a:stretch/>
        </p:blipFill>
        <p:spPr>
          <a:xfrm>
            <a:off x="16412188" y="6059776"/>
            <a:ext cx="6064370" cy="53063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498" name="Google Shape;498;p56"/>
          <p:cNvPicPr preferRelativeResize="0"/>
          <p:nvPr/>
        </p:nvPicPr>
        <p:blipFill rotWithShape="1">
          <a:blip r:embed="rId3">
            <a:alphaModFix/>
          </a:blip>
          <a:srcRect b="0" l="0" r="0" t="0"/>
          <a:stretch/>
        </p:blipFill>
        <p:spPr>
          <a:xfrm>
            <a:off x="1200149" y="5210029"/>
            <a:ext cx="7134470" cy="3567235"/>
          </a:xfrm>
          <a:prstGeom prst="rect">
            <a:avLst/>
          </a:prstGeom>
          <a:noFill/>
          <a:ln>
            <a:noFill/>
          </a:ln>
        </p:spPr>
      </p:pic>
      <p:pic>
        <p:nvPicPr>
          <p:cNvPr id="499" name="Google Shape;499;p56"/>
          <p:cNvPicPr preferRelativeResize="0"/>
          <p:nvPr/>
        </p:nvPicPr>
        <p:blipFill rotWithShape="1">
          <a:blip r:embed="rId4">
            <a:alphaModFix/>
          </a:blip>
          <a:srcRect b="0" l="0" r="0" t="0"/>
          <a:stretch/>
        </p:blipFill>
        <p:spPr>
          <a:xfrm>
            <a:off x="9239356" y="5210028"/>
            <a:ext cx="6194806" cy="3567235"/>
          </a:xfrm>
          <a:prstGeom prst="rect">
            <a:avLst/>
          </a:prstGeom>
          <a:noFill/>
          <a:ln>
            <a:noFill/>
          </a:ln>
        </p:spPr>
      </p:pic>
      <p:pic>
        <p:nvPicPr>
          <p:cNvPr id="500" name="Google Shape;500;p56"/>
          <p:cNvPicPr preferRelativeResize="0"/>
          <p:nvPr/>
        </p:nvPicPr>
        <p:blipFill rotWithShape="1">
          <a:blip r:embed="rId5">
            <a:alphaModFix/>
          </a:blip>
          <a:srcRect b="0" l="0" r="0" t="0"/>
          <a:stretch/>
        </p:blipFill>
        <p:spPr>
          <a:xfrm>
            <a:off x="16338899" y="5210028"/>
            <a:ext cx="6580200" cy="3567236"/>
          </a:xfrm>
          <a:prstGeom prst="rect">
            <a:avLst/>
          </a:prstGeom>
          <a:noFill/>
          <a:ln>
            <a:noFill/>
          </a:ln>
        </p:spPr>
      </p:pic>
      <p:sp>
        <p:nvSpPr>
          <p:cNvPr id="501" name="Google Shape;501;p56"/>
          <p:cNvSpPr/>
          <p:nvPr/>
        </p:nvSpPr>
        <p:spPr>
          <a:xfrm>
            <a:off x="2138484" y="8934450"/>
            <a:ext cx="19464216" cy="1248803"/>
          </a:xfrm>
          <a:prstGeom prst="rect">
            <a:avLst/>
          </a:prstGeom>
          <a:noFill/>
          <a:ln>
            <a:noFill/>
          </a:ln>
        </p:spPr>
        <p:txBody>
          <a:bodyPr anchorCtr="0" anchor="t" bIns="45700" lIns="91425" spcFirstLastPara="1" rIns="91425" wrap="square" tIns="45700">
            <a:spAutoFit/>
          </a:bodyPr>
          <a:lstStyle/>
          <a:p>
            <a:pPr indent="0" lvl="0" marL="1371600" marR="0" rtl="0" algn="ctr">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Can be combined with VPN, internet gateway, VPC Endpoint, ...</a:t>
            </a:r>
            <a:endParaRPr/>
          </a:p>
          <a:p>
            <a:pPr indent="0" lvl="0" marL="1371600" marR="0" rtl="0" algn="ctr">
              <a:lnSpc>
                <a:spcPct val="107000"/>
              </a:lnSpc>
              <a:spcBef>
                <a:spcPts val="80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https://docs.aws.amazon.com/vpc/latest/peering/peering-configurations-full-access.html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07" name="Google Shape;507;p57"/>
          <p:cNvSpPr txBox="1"/>
          <p:nvPr/>
        </p:nvSpPr>
        <p:spPr>
          <a:xfrm>
            <a:off x="1200152" y="1932234"/>
            <a:ext cx="6972298" cy="1058616"/>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Subnet, instance peering</a:t>
            </a:r>
            <a:endParaRPr b="0" i="0" sz="2500" u="none" cap="none" strike="noStrike">
              <a:solidFill>
                <a:srgbClr val="000000"/>
              </a:solidFill>
              <a:latin typeface="Times New Roman"/>
              <a:ea typeface="Times New Roman"/>
              <a:cs typeface="Times New Roman"/>
              <a:sym typeface="Times New Roman"/>
            </a:endParaRPr>
          </a:p>
        </p:txBody>
      </p:sp>
      <p:pic>
        <p:nvPicPr>
          <p:cNvPr id="508" name="Google Shape;508;p57"/>
          <p:cNvPicPr preferRelativeResize="0"/>
          <p:nvPr/>
        </p:nvPicPr>
        <p:blipFill rotWithShape="1">
          <a:blip r:embed="rId3">
            <a:alphaModFix/>
          </a:blip>
          <a:srcRect b="0" l="0" r="0" t="0"/>
          <a:stretch/>
        </p:blipFill>
        <p:spPr>
          <a:xfrm>
            <a:off x="5905500" y="2716018"/>
            <a:ext cx="3862801" cy="4219978"/>
          </a:xfrm>
          <a:prstGeom prst="rect">
            <a:avLst/>
          </a:prstGeom>
          <a:noFill/>
          <a:ln>
            <a:noFill/>
          </a:ln>
        </p:spPr>
      </p:pic>
      <p:pic>
        <p:nvPicPr>
          <p:cNvPr id="509" name="Google Shape;509;p57"/>
          <p:cNvPicPr preferRelativeResize="0"/>
          <p:nvPr/>
        </p:nvPicPr>
        <p:blipFill rotWithShape="1">
          <a:blip r:embed="rId4">
            <a:alphaModFix/>
          </a:blip>
          <a:srcRect b="0" l="0" r="0" t="0"/>
          <a:stretch/>
        </p:blipFill>
        <p:spPr>
          <a:xfrm>
            <a:off x="12884658" y="2716018"/>
            <a:ext cx="4283917" cy="4219978"/>
          </a:xfrm>
          <a:prstGeom prst="rect">
            <a:avLst/>
          </a:prstGeom>
          <a:noFill/>
          <a:ln>
            <a:noFill/>
          </a:ln>
        </p:spPr>
      </p:pic>
      <p:sp>
        <p:nvSpPr>
          <p:cNvPr id="510" name="Google Shape;510;p57"/>
          <p:cNvSpPr/>
          <p:nvPr/>
        </p:nvSpPr>
        <p:spPr>
          <a:xfrm>
            <a:off x="5804253" y="6763772"/>
            <a:ext cx="2998158"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Subnet</a:t>
            </a:r>
            <a:endParaRPr b="0" i="1" sz="3200" u="none" cap="none" strike="noStrike">
              <a:solidFill>
                <a:srgbClr val="000000"/>
              </a:solidFill>
              <a:latin typeface="Times New Roman"/>
              <a:ea typeface="Times New Roman"/>
              <a:cs typeface="Times New Roman"/>
              <a:sym typeface="Times New Roman"/>
            </a:endParaRPr>
          </a:p>
        </p:txBody>
      </p:sp>
      <p:sp>
        <p:nvSpPr>
          <p:cNvPr id="511" name="Google Shape;511;p57"/>
          <p:cNvSpPr/>
          <p:nvPr/>
        </p:nvSpPr>
        <p:spPr>
          <a:xfrm>
            <a:off x="12962078" y="6867342"/>
            <a:ext cx="356524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Instance</a:t>
            </a:r>
            <a:endParaRPr b="0" i="1" sz="3200" u="none" cap="none" strike="noStrike">
              <a:solidFill>
                <a:srgbClr val="000000"/>
              </a:solidFill>
              <a:latin typeface="Times New Roman"/>
              <a:ea typeface="Times New Roman"/>
              <a:cs typeface="Times New Roman"/>
              <a:sym typeface="Times New Roman"/>
            </a:endParaRPr>
          </a:p>
        </p:txBody>
      </p:sp>
      <p:sp>
        <p:nvSpPr>
          <p:cNvPr id="512" name="Google Shape;512;p57"/>
          <p:cNvSpPr/>
          <p:nvPr/>
        </p:nvSpPr>
        <p:spPr>
          <a:xfrm>
            <a:off x="2743200" y="7333470"/>
            <a:ext cx="1960245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https://docs.aws.amazon.com/vpc/latest/peering/peering-configurations-partial-access.html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
        <p:nvSpPr>
          <p:cNvPr id="513" name="Google Shape;513;p57"/>
          <p:cNvSpPr txBox="1"/>
          <p:nvPr/>
        </p:nvSpPr>
        <p:spPr>
          <a:xfrm>
            <a:off x="1200148" y="7990068"/>
            <a:ext cx="10153651" cy="1058616"/>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ClassicLink: Using for EC2-Classic </a:t>
            </a:r>
            <a:endParaRPr b="0" i="0" sz="2500" u="none" cap="none" strike="noStrike">
              <a:solidFill>
                <a:srgbClr val="000000"/>
              </a:solidFill>
              <a:latin typeface="Times New Roman"/>
              <a:ea typeface="Times New Roman"/>
              <a:cs typeface="Times New Roman"/>
              <a:sym typeface="Times New Roman"/>
            </a:endParaRPr>
          </a:p>
        </p:txBody>
      </p:sp>
      <p:pic>
        <p:nvPicPr>
          <p:cNvPr id="514" name="Google Shape;514;p57"/>
          <p:cNvPicPr preferRelativeResize="0"/>
          <p:nvPr/>
        </p:nvPicPr>
        <p:blipFill rotWithShape="1">
          <a:blip r:embed="rId6">
            <a:alphaModFix/>
          </a:blip>
          <a:srcRect b="0" l="0" r="0" t="0"/>
          <a:stretch/>
        </p:blipFill>
        <p:spPr>
          <a:xfrm>
            <a:off x="8172450" y="8522440"/>
            <a:ext cx="7417511" cy="3652348"/>
          </a:xfrm>
          <a:prstGeom prst="rect">
            <a:avLst/>
          </a:prstGeom>
          <a:noFill/>
          <a:ln>
            <a:noFill/>
          </a:ln>
        </p:spPr>
      </p:pic>
      <p:sp>
        <p:nvSpPr>
          <p:cNvPr id="515" name="Google Shape;515;p57"/>
          <p:cNvSpPr/>
          <p:nvPr/>
        </p:nvSpPr>
        <p:spPr>
          <a:xfrm>
            <a:off x="2876550" y="12087888"/>
            <a:ext cx="1960245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7">
                  <a:extLst>
                    <a:ext uri="{A12FA001-AC4F-418D-AE19-62706E023703}">
                      <ahyp:hlinkClr val="tx"/>
                    </a:ext>
                  </a:extLst>
                </a:hlinkClick>
              </a:rPr>
              <a:t>https://docs.aws.amazon.com/vpc/latest/peering/peering-configurations-classiclink.html</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21" name="Google Shape;521;p58"/>
          <p:cNvSpPr txBox="1"/>
          <p:nvPr/>
        </p:nvSpPr>
        <p:spPr>
          <a:xfrm>
            <a:off x="1200152" y="2370385"/>
            <a:ext cx="22707598" cy="9821615"/>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PrivateLink</a:t>
            </a:r>
            <a:endParaRPr b="0" i="0" sz="3800" u="none" cap="none" strike="noStrike">
              <a:solidFill>
                <a:srgbClr val="000000"/>
              </a:solidFill>
              <a:latin typeface="Times New Roman"/>
              <a:ea typeface="Times New Roman"/>
              <a:cs typeface="Times New Roman"/>
              <a:sym typeface="Times New Roman"/>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To connect between services via a private path (Using private Ipv4) instead of public internet</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Services can be VPC or AWS service on other account, other region, AWS partner</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If there are the internet gateway and the PrivateLink, then traffic in same regions will go through PrivateLink and traffic in other regions will go through the internet gateway</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Not support Ipv6</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Regional resource</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cheaper than internet cost - </a:t>
            </a:r>
            <a:r>
              <a:rPr b="0" i="0" lang="en-US" sz="35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https://aws.amazon.com/privatelink/pricing</a:t>
            </a:r>
            <a:r>
              <a:rPr b="0" i="0" lang="en-US" sz="35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527" name="Google Shape;527;p59"/>
          <p:cNvPicPr preferRelativeResize="0"/>
          <p:nvPr/>
        </p:nvPicPr>
        <p:blipFill rotWithShape="1">
          <a:blip r:embed="rId3">
            <a:alphaModFix/>
          </a:blip>
          <a:srcRect b="0" l="0" r="0" t="0"/>
          <a:stretch/>
        </p:blipFill>
        <p:spPr>
          <a:xfrm>
            <a:off x="5390655" y="1859729"/>
            <a:ext cx="13525995" cy="9180951"/>
          </a:xfrm>
          <a:prstGeom prst="rect">
            <a:avLst/>
          </a:prstGeom>
          <a:noFill/>
          <a:ln>
            <a:noFill/>
          </a:ln>
        </p:spPr>
      </p:pic>
      <p:sp>
        <p:nvSpPr>
          <p:cNvPr id="528" name="Google Shape;528;p59"/>
          <p:cNvSpPr/>
          <p:nvPr/>
        </p:nvSpPr>
        <p:spPr>
          <a:xfrm>
            <a:off x="2514600" y="11237428"/>
            <a:ext cx="19602450" cy="124880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The instance in subnet 1 can connect to Kinesis via public Ipv4 &amp; internet gateway (expensive)</a:t>
            </a:r>
            <a:endParaRPr/>
          </a:p>
          <a:p>
            <a:pPr indent="0" lvl="0" marL="1371600" marR="0" rtl="0" algn="l">
              <a:lnSpc>
                <a:spcPct val="107000"/>
              </a:lnSpc>
              <a:spcBef>
                <a:spcPts val="80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Instances in each subnet can connect to Kinesis via endpoint (cheap, secure)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6" name="Google Shape;76;p6"/>
          <p:cNvSpPr txBox="1"/>
          <p:nvPr/>
        </p:nvSpPr>
        <p:spPr>
          <a:xfrm>
            <a:off x="1200151" y="2370386"/>
            <a:ext cx="4045617" cy="1022519"/>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Add subnets</a:t>
            </a:r>
            <a:endParaRPr/>
          </a:p>
        </p:txBody>
      </p:sp>
      <p:pic>
        <p:nvPicPr>
          <p:cNvPr id="77" name="Google Shape;77;p6"/>
          <p:cNvPicPr preferRelativeResize="0"/>
          <p:nvPr/>
        </p:nvPicPr>
        <p:blipFill rotWithShape="1">
          <a:blip r:embed="rId3">
            <a:alphaModFix/>
          </a:blip>
          <a:srcRect b="0" l="0" r="0" t="0"/>
          <a:stretch/>
        </p:blipFill>
        <p:spPr>
          <a:xfrm>
            <a:off x="12994102" y="4932948"/>
            <a:ext cx="8598257" cy="4600604"/>
          </a:xfrm>
          <a:prstGeom prst="rect">
            <a:avLst/>
          </a:prstGeom>
          <a:noFill/>
          <a:ln>
            <a:noFill/>
          </a:ln>
        </p:spPr>
      </p:pic>
      <p:pic>
        <p:nvPicPr>
          <p:cNvPr id="78" name="Google Shape;78;p6"/>
          <p:cNvPicPr preferRelativeResize="0"/>
          <p:nvPr/>
        </p:nvPicPr>
        <p:blipFill rotWithShape="1">
          <a:blip r:embed="rId4">
            <a:alphaModFix/>
          </a:blip>
          <a:srcRect b="0" l="0" r="0" t="0"/>
          <a:stretch/>
        </p:blipFill>
        <p:spPr>
          <a:xfrm>
            <a:off x="2431268" y="4948945"/>
            <a:ext cx="8529500" cy="4584607"/>
          </a:xfrm>
          <a:prstGeom prst="rect">
            <a:avLst/>
          </a:prstGeom>
          <a:noFill/>
          <a:ln>
            <a:noFill/>
          </a:ln>
        </p:spPr>
      </p:pic>
      <p:sp>
        <p:nvSpPr>
          <p:cNvPr id="79" name="Google Shape;79;p6"/>
          <p:cNvSpPr/>
          <p:nvPr/>
        </p:nvSpPr>
        <p:spPr>
          <a:xfrm>
            <a:off x="11225461" y="6737685"/>
            <a:ext cx="1503947" cy="878305"/>
          </a:xfrm>
          <a:prstGeom prst="rightArrow">
            <a:avLst>
              <a:gd fmla="val 50000" name="adj1"/>
              <a:gd fmla="val 50000" name="adj2"/>
            </a:avLst>
          </a:prstGeom>
          <a:solidFill>
            <a:schemeClr val="accent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Times New Roman"/>
              <a:buNone/>
            </a:pPr>
            <a:r>
              <a:t/>
            </a:r>
            <a:endParaRPr b="0" i="0" sz="30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34" name="Google Shape;534;p60"/>
          <p:cNvSpPr txBox="1"/>
          <p:nvPr/>
        </p:nvSpPr>
        <p:spPr>
          <a:xfrm>
            <a:off x="1200152" y="2370385"/>
            <a:ext cx="10617600" cy="3382233"/>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Components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VPC endpoint</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Service</a:t>
            </a:r>
            <a:endParaRPr/>
          </a:p>
        </p:txBody>
      </p:sp>
      <p:pic>
        <p:nvPicPr>
          <p:cNvPr id="535" name="Google Shape;535;p60"/>
          <p:cNvPicPr preferRelativeResize="0"/>
          <p:nvPr/>
        </p:nvPicPr>
        <p:blipFill rotWithShape="1">
          <a:blip r:embed="rId3">
            <a:alphaModFix/>
          </a:blip>
          <a:srcRect b="0" l="0" r="0" t="0"/>
          <a:stretch/>
        </p:blipFill>
        <p:spPr>
          <a:xfrm>
            <a:off x="4915252" y="6027985"/>
            <a:ext cx="14591948" cy="646881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41" name="Google Shape;541;p61"/>
          <p:cNvSpPr txBox="1"/>
          <p:nvPr/>
        </p:nvSpPr>
        <p:spPr>
          <a:xfrm>
            <a:off x="1200152" y="2370385"/>
            <a:ext cx="22707598" cy="88310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VPC endpoint</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Is a virtual device</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3 types</a:t>
            </a:r>
            <a:endParaRPr/>
          </a:p>
          <a:p>
            <a:pPr indent="-611186" lvl="5" marL="28336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Interface endpoint</a:t>
            </a:r>
            <a:endParaRPr/>
          </a:p>
          <a:p>
            <a:pPr indent="-611186" lvl="5" marL="28336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Gateway endpoint</a:t>
            </a:r>
            <a:endParaRPr/>
          </a:p>
          <a:p>
            <a:pPr indent="-611186" lvl="5" marL="28336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Gateway Load Balancer endpoint</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547" name="Google Shape;547;p62"/>
          <p:cNvPicPr preferRelativeResize="0"/>
          <p:nvPr/>
        </p:nvPicPr>
        <p:blipFill rotWithShape="1">
          <a:blip r:embed="rId3">
            <a:alphaModFix/>
          </a:blip>
          <a:srcRect b="0" l="0" r="0" t="0"/>
          <a:stretch/>
        </p:blipFill>
        <p:spPr>
          <a:xfrm>
            <a:off x="6368563" y="4210050"/>
            <a:ext cx="11455876" cy="7775829"/>
          </a:xfrm>
          <a:prstGeom prst="rect">
            <a:avLst/>
          </a:prstGeom>
          <a:noFill/>
          <a:ln>
            <a:noFill/>
          </a:ln>
        </p:spPr>
      </p:pic>
      <p:sp>
        <p:nvSpPr>
          <p:cNvPr id="548" name="Google Shape;548;p62"/>
          <p:cNvSpPr/>
          <p:nvPr/>
        </p:nvSpPr>
        <p:spPr>
          <a:xfrm>
            <a:off x="-14434" y="12081129"/>
            <a:ext cx="24221871"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Instances in each subnet can connect to Kinesis via endpoint interface using private Ipv4, private DNS, enpoint hostname</a:t>
            </a:r>
            <a:endParaRPr b="0" i="1" sz="3200" u="none" cap="none" strike="noStrike">
              <a:solidFill>
                <a:srgbClr val="000000"/>
              </a:solidFill>
              <a:latin typeface="Times New Roman"/>
              <a:ea typeface="Times New Roman"/>
              <a:cs typeface="Times New Roman"/>
              <a:sym typeface="Times New Roman"/>
            </a:endParaRPr>
          </a:p>
        </p:txBody>
      </p:sp>
      <p:sp>
        <p:nvSpPr>
          <p:cNvPr id="549" name="Google Shape;549;p62"/>
          <p:cNvSpPr txBox="1"/>
          <p:nvPr/>
        </p:nvSpPr>
        <p:spPr>
          <a:xfrm>
            <a:off x="1200152" y="2370386"/>
            <a:ext cx="17146214" cy="1839664"/>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Interface endpoint</a:t>
            </a:r>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Provide private Ipv4, private DNS, endpoint hostname for VPC to communicate with services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55" name="Google Shape;555;p63"/>
          <p:cNvSpPr txBox="1"/>
          <p:nvPr/>
        </p:nvSpPr>
        <p:spPr>
          <a:xfrm>
            <a:off x="1200152" y="2370385"/>
            <a:ext cx="17146214" cy="4005917"/>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Only support VPC to Service (not support 2 VPCs or 2 Services)</a:t>
            </a:r>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Bandwidth: 10 Gbps 🡺 40 Gbps</a:t>
            </a:r>
            <a:endParaRPr b="0" i="0" sz="25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Using HTTPs (port 443) – TCP</a:t>
            </a:r>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Supported services: AWS Service, AWS partner service, custom service (Application in VPC)</a:t>
            </a:r>
            <a:endParaRPr/>
          </a:p>
        </p:txBody>
      </p:sp>
      <p:sp>
        <p:nvSpPr>
          <p:cNvPr id="556" name="Google Shape;556;p63"/>
          <p:cNvSpPr/>
          <p:nvPr/>
        </p:nvSpPr>
        <p:spPr>
          <a:xfrm>
            <a:off x="5219700" y="10441201"/>
            <a:ext cx="662940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Support most AWS services </a:t>
            </a:r>
            <a:endParaRPr b="0" i="1" sz="3200" u="none" cap="none" strike="noStrike">
              <a:solidFill>
                <a:srgbClr val="000000"/>
              </a:solidFill>
              <a:latin typeface="Times New Roman"/>
              <a:ea typeface="Times New Roman"/>
              <a:cs typeface="Times New Roman"/>
              <a:sym typeface="Times New Roman"/>
            </a:endParaRPr>
          </a:p>
        </p:txBody>
      </p:sp>
      <p:pic>
        <p:nvPicPr>
          <p:cNvPr id="557" name="Google Shape;557;p63"/>
          <p:cNvPicPr preferRelativeResize="0"/>
          <p:nvPr/>
        </p:nvPicPr>
        <p:blipFill rotWithShape="1">
          <a:blip r:embed="rId3">
            <a:alphaModFix/>
          </a:blip>
          <a:srcRect b="0" l="0" r="0" t="0"/>
          <a:stretch/>
        </p:blipFill>
        <p:spPr>
          <a:xfrm>
            <a:off x="3562424" y="7094552"/>
            <a:ext cx="10688192" cy="3466729"/>
          </a:xfrm>
          <a:prstGeom prst="rect">
            <a:avLst/>
          </a:prstGeom>
          <a:noFill/>
          <a:ln>
            <a:noFill/>
          </a:ln>
        </p:spPr>
      </p:pic>
      <p:sp>
        <p:nvSpPr>
          <p:cNvPr id="558" name="Google Shape;558;p63"/>
          <p:cNvSpPr/>
          <p:nvPr/>
        </p:nvSpPr>
        <p:spPr>
          <a:xfrm>
            <a:off x="2095500" y="11279531"/>
            <a:ext cx="21031200" cy="1210524"/>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https://youtu.be/zlFmrT2Do74</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a:p>
            <a:pPr indent="0" lvl="0" marL="1371600" marR="0" rtl="0" algn="l">
              <a:lnSpc>
                <a:spcPct val="107000"/>
              </a:lnSpc>
              <a:spcBef>
                <a:spcPts val="80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https://docs.aws.amazon.com/vpc/latest/privatelink/vpce-interface.html#create-interface-endpoint</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pic>
        <p:nvPicPr>
          <p:cNvPr id="559" name="Google Shape;559;p63"/>
          <p:cNvPicPr preferRelativeResize="0"/>
          <p:nvPr/>
        </p:nvPicPr>
        <p:blipFill rotWithShape="1">
          <a:blip r:embed="rId6">
            <a:alphaModFix/>
          </a:blip>
          <a:srcRect b="0" l="0" r="0" t="0"/>
          <a:stretch/>
        </p:blipFill>
        <p:spPr>
          <a:xfrm>
            <a:off x="14463051" y="6306442"/>
            <a:ext cx="8340408" cy="4935881"/>
          </a:xfrm>
          <a:prstGeom prst="rect">
            <a:avLst/>
          </a:prstGeom>
          <a:noFill/>
          <a:ln>
            <a:noFill/>
          </a:ln>
        </p:spPr>
      </p:pic>
      <p:sp>
        <p:nvSpPr>
          <p:cNvPr id="560" name="Google Shape;560;p63"/>
          <p:cNvSpPr/>
          <p:nvPr/>
        </p:nvSpPr>
        <p:spPr>
          <a:xfrm>
            <a:off x="15443976" y="11205115"/>
            <a:ext cx="5014451"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Endpoint service</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66" name="Google Shape;566;p64"/>
          <p:cNvSpPr txBox="1"/>
          <p:nvPr/>
        </p:nvSpPr>
        <p:spPr>
          <a:xfrm>
            <a:off x="1200152" y="2370386"/>
            <a:ext cx="18497548" cy="5973514"/>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Gateway endpoint</a:t>
            </a:r>
            <a:endParaRPr b="0" i="0" sz="28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Allow attaching services to the gateway in PVC (use directly, no need to connect via IP)</a:t>
            </a:r>
            <a:endParaRPr b="0" i="0" sz="25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Only supported services: S3, DynamoDB</a:t>
            </a:r>
            <a:endParaRPr b="0" i="0" sz="25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Not support VPC peering</a:t>
            </a:r>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Only support VPC to Service (not support 2 VPCs or 2 Services)</a:t>
            </a:r>
            <a:endParaRPr b="0" i="0" sz="2500" u="none" cap="none" strike="noStrike">
              <a:solidFill>
                <a:srgbClr val="000000"/>
              </a:solidFill>
              <a:latin typeface="Times New Roman"/>
              <a:ea typeface="Times New Roman"/>
              <a:cs typeface="Times New Roman"/>
              <a:sym typeface="Times New Roman"/>
            </a:endParaRPr>
          </a:p>
        </p:txBody>
      </p:sp>
      <p:pic>
        <p:nvPicPr>
          <p:cNvPr id="567" name="Google Shape;567;p64"/>
          <p:cNvPicPr preferRelativeResize="0"/>
          <p:nvPr/>
        </p:nvPicPr>
        <p:blipFill rotWithShape="1">
          <a:blip r:embed="rId3">
            <a:alphaModFix/>
          </a:blip>
          <a:srcRect b="0" l="0" r="0" t="0"/>
          <a:stretch/>
        </p:blipFill>
        <p:spPr>
          <a:xfrm>
            <a:off x="13963650" y="4229256"/>
            <a:ext cx="10420350" cy="6934271"/>
          </a:xfrm>
          <a:prstGeom prst="rect">
            <a:avLst/>
          </a:prstGeom>
          <a:noFill/>
          <a:ln>
            <a:noFill/>
          </a:ln>
        </p:spPr>
      </p:pic>
      <p:sp>
        <p:nvSpPr>
          <p:cNvPr id="568" name="Google Shape;568;p64"/>
          <p:cNvSpPr/>
          <p:nvPr/>
        </p:nvSpPr>
        <p:spPr>
          <a:xfrm>
            <a:off x="2095500" y="11451946"/>
            <a:ext cx="21031200" cy="1210524"/>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https://www.youtube.com/watch?v=m8OZRZGfrFg</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a:p>
            <a:pPr indent="0" lvl="0" marL="1371600" marR="0" rtl="0" algn="l">
              <a:lnSpc>
                <a:spcPct val="107000"/>
              </a:lnSpc>
              <a:spcBef>
                <a:spcPts val="80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https://docs.aws.amazon.com/vpc/latest/privatelink/vpce-gateway.html#create-gateway-endpoint</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74" name="Google Shape;574;p65"/>
          <p:cNvSpPr txBox="1"/>
          <p:nvPr/>
        </p:nvSpPr>
        <p:spPr>
          <a:xfrm>
            <a:off x="1200152" y="2370386"/>
            <a:ext cx="9027580" cy="2182564"/>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Gateway Load Balancer endpoint</a:t>
            </a:r>
            <a:endParaRPr b="0" i="0" sz="28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Using for load balancing</a:t>
            </a:r>
            <a:endParaRPr/>
          </a:p>
        </p:txBody>
      </p:sp>
      <p:pic>
        <p:nvPicPr>
          <p:cNvPr id="575" name="Google Shape;575;p65"/>
          <p:cNvPicPr preferRelativeResize="0"/>
          <p:nvPr/>
        </p:nvPicPr>
        <p:blipFill rotWithShape="1">
          <a:blip r:embed="rId3">
            <a:alphaModFix/>
          </a:blip>
          <a:srcRect b="0" l="0" r="0" t="0"/>
          <a:stretch/>
        </p:blipFill>
        <p:spPr>
          <a:xfrm>
            <a:off x="5713940" y="4201123"/>
            <a:ext cx="13309027" cy="7629819"/>
          </a:xfrm>
          <a:prstGeom prst="rect">
            <a:avLst/>
          </a:prstGeom>
          <a:noFill/>
          <a:ln>
            <a:noFill/>
          </a:ln>
        </p:spPr>
      </p:pic>
      <p:sp>
        <p:nvSpPr>
          <p:cNvPr id="576" name="Google Shape;576;p65"/>
          <p:cNvSpPr/>
          <p:nvPr/>
        </p:nvSpPr>
        <p:spPr>
          <a:xfrm>
            <a:off x="2095500" y="11945242"/>
            <a:ext cx="2103120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https://docs.aws.amazon.com/vpc/latest/privatelink/vpce-gateway-load-balancer.html#create-gwlbe</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6"/>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582" name="Google Shape;582;p66"/>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588" name="Google Shape;588;p67"/>
          <p:cNvSpPr txBox="1"/>
          <p:nvPr/>
        </p:nvSpPr>
        <p:spPr>
          <a:xfrm>
            <a:off x="1200151" y="2370385"/>
            <a:ext cx="22409249" cy="83547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VPN</a:t>
            </a:r>
            <a:endParaRPr b="0" i="0" sz="38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Connect home network (on-premises) to private subnet in VPC via VPN connection over public internet</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2 types:</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Site-to-site VPN</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Client VPN</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a:t>
            </a:r>
            <a:r>
              <a:rPr b="0" i="0" lang="en-US" sz="35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https://aws.amazon.com/vpn/pricing</a:t>
            </a:r>
            <a:endParaRPr b="0" i="0" sz="3500" u="none" cap="none" strike="noStrike">
              <a:solidFill>
                <a:srgbClr val="000000"/>
              </a:solidFill>
              <a:latin typeface="Times New Roman"/>
              <a:ea typeface="Times New Roman"/>
              <a:cs typeface="Times New Roman"/>
              <a:sym typeface="Times New Roman"/>
            </a:endParaRPr>
          </a:p>
        </p:txBody>
      </p:sp>
      <p:pic>
        <p:nvPicPr>
          <p:cNvPr id="589" name="Google Shape;589;p67"/>
          <p:cNvPicPr preferRelativeResize="0"/>
          <p:nvPr/>
        </p:nvPicPr>
        <p:blipFill rotWithShape="1">
          <a:blip r:embed="rId4">
            <a:alphaModFix/>
          </a:blip>
          <a:srcRect b="0" l="0" r="0" t="0"/>
          <a:stretch/>
        </p:blipFill>
        <p:spPr>
          <a:xfrm>
            <a:off x="14072801" y="4447211"/>
            <a:ext cx="9536600" cy="7238624"/>
          </a:xfrm>
          <a:prstGeom prst="rect">
            <a:avLst/>
          </a:prstGeom>
          <a:noFill/>
          <a:ln>
            <a:noFill/>
          </a:ln>
        </p:spPr>
      </p:pic>
      <p:sp>
        <p:nvSpPr>
          <p:cNvPr id="590" name="Google Shape;590;p67"/>
          <p:cNvSpPr/>
          <p:nvPr/>
        </p:nvSpPr>
        <p:spPr>
          <a:xfrm>
            <a:off x="7771770" y="11974192"/>
            <a:ext cx="84513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https://docs.aws.amazon.com/vpn/index.html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596" name="Google Shape;596;p68"/>
          <p:cNvPicPr preferRelativeResize="0"/>
          <p:nvPr/>
        </p:nvPicPr>
        <p:blipFill rotWithShape="1">
          <a:blip r:embed="rId3">
            <a:alphaModFix/>
          </a:blip>
          <a:srcRect b="0" l="0" r="0" t="0"/>
          <a:stretch/>
        </p:blipFill>
        <p:spPr>
          <a:xfrm>
            <a:off x="14873324" y="2370385"/>
            <a:ext cx="9510675" cy="8252389"/>
          </a:xfrm>
          <a:prstGeom prst="rect">
            <a:avLst/>
          </a:prstGeom>
          <a:noFill/>
          <a:ln>
            <a:noFill/>
          </a:ln>
        </p:spPr>
      </p:pic>
      <p:sp>
        <p:nvSpPr>
          <p:cNvPr id="597" name="Google Shape;597;p68"/>
          <p:cNvSpPr txBox="1"/>
          <p:nvPr/>
        </p:nvSpPr>
        <p:spPr>
          <a:xfrm>
            <a:off x="1200152" y="2370385"/>
            <a:ext cx="14111184" cy="749497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5075"/>
              <a:buFont typeface="Times New Roman"/>
              <a:buChar char="•"/>
            </a:pPr>
            <a:r>
              <a:rPr b="0" i="0" lang="en-US" sz="3500" u="none" cap="none" strike="noStrike">
                <a:solidFill>
                  <a:srgbClr val="000000"/>
                </a:solidFill>
                <a:latin typeface="Times New Roman"/>
                <a:ea typeface="Times New Roman"/>
                <a:cs typeface="Times New Roman"/>
                <a:sym typeface="Times New Roman"/>
              </a:rPr>
              <a:t>Site-to-site VPN</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2 or more different IP ranges can communicate with each other</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Data is encrypt before sending through public internet</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Bandwidth: max 1,25 GB, unstable</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Usecases</a:t>
            </a:r>
            <a:endParaRPr b="0" i="0" sz="30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department connects to AWS services</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03" name="Google Shape;603;p69"/>
          <p:cNvSpPr txBox="1"/>
          <p:nvPr/>
        </p:nvSpPr>
        <p:spPr>
          <a:xfrm>
            <a:off x="1200152" y="2370385"/>
            <a:ext cx="13176248" cy="9288215"/>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Components</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Connection</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tunnel</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Customer gateway &amp; Customer gateway device</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Virtual private gateway / Transit gateway</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CloudHub</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85" name="Google Shape;85;p7"/>
          <p:cNvPicPr preferRelativeResize="0"/>
          <p:nvPr/>
        </p:nvPicPr>
        <p:blipFill rotWithShape="1">
          <a:blip r:embed="rId3">
            <a:alphaModFix/>
          </a:blip>
          <a:srcRect b="0" l="0" r="0" t="0"/>
          <a:stretch/>
        </p:blipFill>
        <p:spPr>
          <a:xfrm>
            <a:off x="5354058" y="1698221"/>
            <a:ext cx="12103768" cy="2731703"/>
          </a:xfrm>
          <a:prstGeom prst="rect">
            <a:avLst/>
          </a:prstGeom>
          <a:noFill/>
          <a:ln>
            <a:noFill/>
          </a:ln>
        </p:spPr>
      </p:pic>
      <p:pic>
        <p:nvPicPr>
          <p:cNvPr id="86" name="Google Shape;86;p7"/>
          <p:cNvPicPr preferRelativeResize="0"/>
          <p:nvPr/>
        </p:nvPicPr>
        <p:blipFill rotWithShape="1">
          <a:blip r:embed="rId4">
            <a:alphaModFix/>
          </a:blip>
          <a:srcRect b="0" l="0" r="0" t="0"/>
          <a:stretch/>
        </p:blipFill>
        <p:spPr>
          <a:xfrm>
            <a:off x="4572005" y="4802903"/>
            <a:ext cx="14137162" cy="5050960"/>
          </a:xfrm>
          <a:prstGeom prst="rect">
            <a:avLst/>
          </a:prstGeom>
          <a:noFill/>
          <a:ln>
            <a:noFill/>
          </a:ln>
        </p:spPr>
      </p:pic>
      <p:pic>
        <p:nvPicPr>
          <p:cNvPr id="87" name="Google Shape;87;p7"/>
          <p:cNvPicPr preferRelativeResize="0"/>
          <p:nvPr/>
        </p:nvPicPr>
        <p:blipFill rotWithShape="1">
          <a:blip r:embed="rId5">
            <a:alphaModFix/>
          </a:blip>
          <a:srcRect b="0" l="0" r="0" t="0"/>
          <a:stretch/>
        </p:blipFill>
        <p:spPr>
          <a:xfrm>
            <a:off x="5028570" y="10226842"/>
            <a:ext cx="13224032" cy="206625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09" name="Google Shape;609;p70"/>
          <p:cNvSpPr txBox="1"/>
          <p:nvPr/>
        </p:nvSpPr>
        <p:spPr>
          <a:xfrm>
            <a:off x="1200152" y="2446585"/>
            <a:ext cx="13955542" cy="3687515"/>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tunnel</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encrypted connection between customer network and AWS</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Each VPN Connection has 2 tunnels</a:t>
            </a:r>
            <a:endParaRPr/>
          </a:p>
        </p:txBody>
      </p:sp>
      <p:pic>
        <p:nvPicPr>
          <p:cNvPr id="610" name="Google Shape;610;p70"/>
          <p:cNvPicPr preferRelativeResize="0"/>
          <p:nvPr/>
        </p:nvPicPr>
        <p:blipFill rotWithShape="1">
          <a:blip r:embed="rId3">
            <a:alphaModFix/>
          </a:blip>
          <a:srcRect b="0" l="0" r="0" t="0"/>
          <a:stretch/>
        </p:blipFill>
        <p:spPr>
          <a:xfrm>
            <a:off x="15986991" y="1541591"/>
            <a:ext cx="5381708" cy="10483849"/>
          </a:xfrm>
          <a:prstGeom prst="rect">
            <a:avLst/>
          </a:prstGeom>
          <a:noFill/>
          <a:ln>
            <a:noFill/>
          </a:ln>
        </p:spPr>
      </p:pic>
      <p:sp>
        <p:nvSpPr>
          <p:cNvPr id="611" name="Google Shape;611;p70"/>
          <p:cNvSpPr/>
          <p:nvPr/>
        </p:nvSpPr>
        <p:spPr>
          <a:xfrm>
            <a:off x="16359825" y="12005661"/>
            <a:ext cx="463604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VPN tunnel</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17" name="Google Shape;617;p71"/>
          <p:cNvSpPr txBox="1"/>
          <p:nvPr/>
        </p:nvSpPr>
        <p:spPr>
          <a:xfrm>
            <a:off x="1200152" y="2370386"/>
            <a:ext cx="15925798" cy="7772032"/>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Customer gateway</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an AWS resource that provides information about the customer gateway device</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Software application or physical device on customer side of the VPN connection</a:t>
            </a:r>
            <a:endParaRPr b="0" i="0" sz="25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Customer gateway device</a:t>
            </a:r>
            <a:endParaRPr b="0" i="0" sz="28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a hardware device or application placed on the customer side</a:t>
            </a:r>
            <a:endParaRPr b="0" i="0" sz="25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Must have public static IP</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Support Internet Protocol security (Ipsec)</a:t>
            </a:r>
            <a:endParaRPr/>
          </a:p>
          <a:p>
            <a:pPr indent="-380999" lvl="7" marL="3722687" marR="0" rtl="0" algn="l">
              <a:lnSpc>
                <a:spcPct val="100000"/>
              </a:lnSpc>
              <a:spcBef>
                <a:spcPts val="5900"/>
              </a:spcBef>
              <a:spcAft>
                <a:spcPts val="0"/>
              </a:spcAft>
              <a:buClr>
                <a:srgbClr val="000000"/>
              </a:buClr>
              <a:buSzPts val="3625"/>
              <a:buFont typeface="Times New Roman"/>
              <a:buNone/>
            </a:pPr>
            <a:r>
              <a:t/>
            </a:r>
            <a:endParaRPr b="0" i="0" sz="2500" u="none" cap="none" strike="noStrike">
              <a:solidFill>
                <a:srgbClr val="000000"/>
              </a:solidFill>
              <a:latin typeface="Times New Roman"/>
              <a:ea typeface="Times New Roman"/>
              <a:cs typeface="Times New Roman"/>
              <a:sym typeface="Times New Roman"/>
            </a:endParaRPr>
          </a:p>
        </p:txBody>
      </p:sp>
      <p:sp>
        <p:nvSpPr>
          <p:cNvPr id="618" name="Google Shape;618;p71"/>
          <p:cNvSpPr/>
          <p:nvPr/>
        </p:nvSpPr>
        <p:spPr>
          <a:xfrm>
            <a:off x="16569161" y="10142418"/>
            <a:ext cx="6284093"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Customer gateway device</a:t>
            </a:r>
            <a:endParaRPr/>
          </a:p>
        </p:txBody>
      </p:sp>
      <p:pic>
        <p:nvPicPr>
          <p:cNvPr id="619" name="Google Shape;619;p71"/>
          <p:cNvPicPr preferRelativeResize="0"/>
          <p:nvPr/>
        </p:nvPicPr>
        <p:blipFill rotWithShape="1">
          <a:blip r:embed="rId3">
            <a:alphaModFix/>
          </a:blip>
          <a:srcRect b="0" l="0" r="0" t="0"/>
          <a:stretch/>
        </p:blipFill>
        <p:spPr>
          <a:xfrm>
            <a:off x="18078450" y="2370386"/>
            <a:ext cx="4774804" cy="777203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25" name="Google Shape;625;p72"/>
          <p:cNvSpPr txBox="1"/>
          <p:nvPr/>
        </p:nvSpPr>
        <p:spPr>
          <a:xfrm>
            <a:off x="1200152" y="2370385"/>
            <a:ext cx="11523627" cy="5664662"/>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Virtual private gateway / Transit gateway</a:t>
            </a:r>
            <a:endParaRPr b="0" i="0" sz="28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VPN concentrator on the AWS side</a:t>
            </a:r>
            <a:endParaRPr b="0" i="0" sz="25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Only support IPv4</a:t>
            </a:r>
            <a:endParaRPr b="0" i="0" sz="25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Must have public static IPv4</a:t>
            </a:r>
            <a:endParaRPr b="0" i="0" sz="25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Only 1 VPC connection is supported</a:t>
            </a:r>
            <a:endParaRPr b="0" i="0" sz="2500" u="none" cap="none" strike="noStrike">
              <a:solidFill>
                <a:srgbClr val="000000"/>
              </a:solidFill>
              <a:latin typeface="Times New Roman"/>
              <a:ea typeface="Times New Roman"/>
              <a:cs typeface="Times New Roman"/>
              <a:sym typeface="Times New Roman"/>
            </a:endParaRPr>
          </a:p>
          <a:p>
            <a:pPr indent="-380999" lvl="7" marL="3722687" marR="0" rtl="0" algn="l">
              <a:lnSpc>
                <a:spcPct val="100000"/>
              </a:lnSpc>
              <a:spcBef>
                <a:spcPts val="5900"/>
              </a:spcBef>
              <a:spcAft>
                <a:spcPts val="0"/>
              </a:spcAft>
              <a:buClr>
                <a:srgbClr val="000000"/>
              </a:buClr>
              <a:buSzPts val="3625"/>
              <a:buFont typeface="Times New Roman"/>
              <a:buNone/>
            </a:pPr>
            <a:r>
              <a:t/>
            </a:r>
            <a:endParaRPr b="0" i="0" sz="2500" u="none" cap="none" strike="noStrike">
              <a:solidFill>
                <a:srgbClr val="000000"/>
              </a:solidFill>
              <a:latin typeface="Times New Roman"/>
              <a:ea typeface="Times New Roman"/>
              <a:cs typeface="Times New Roman"/>
              <a:sym typeface="Times New Roman"/>
            </a:endParaRPr>
          </a:p>
        </p:txBody>
      </p:sp>
      <p:sp>
        <p:nvSpPr>
          <p:cNvPr id="626" name="Google Shape;626;p72"/>
          <p:cNvSpPr/>
          <p:nvPr/>
        </p:nvSpPr>
        <p:spPr>
          <a:xfrm>
            <a:off x="3678869" y="10583694"/>
            <a:ext cx="6284093"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Virtual private gateway</a:t>
            </a:r>
            <a:endParaRPr b="0" i="1" sz="3200" u="none" cap="none" strike="noStrike">
              <a:solidFill>
                <a:srgbClr val="000000"/>
              </a:solidFill>
              <a:latin typeface="Times New Roman"/>
              <a:ea typeface="Times New Roman"/>
              <a:cs typeface="Times New Roman"/>
              <a:sym typeface="Times New Roman"/>
            </a:endParaRPr>
          </a:p>
        </p:txBody>
      </p:sp>
      <p:pic>
        <p:nvPicPr>
          <p:cNvPr id="627" name="Google Shape;627;p72"/>
          <p:cNvPicPr preferRelativeResize="0"/>
          <p:nvPr/>
        </p:nvPicPr>
        <p:blipFill rotWithShape="1">
          <a:blip r:embed="rId3">
            <a:alphaModFix/>
          </a:blip>
          <a:srcRect b="0" l="0" r="0" t="0"/>
          <a:stretch/>
        </p:blipFill>
        <p:spPr>
          <a:xfrm>
            <a:off x="2501995" y="7798435"/>
            <a:ext cx="9473322" cy="2785259"/>
          </a:xfrm>
          <a:prstGeom prst="rect">
            <a:avLst/>
          </a:prstGeom>
          <a:noFill/>
          <a:ln>
            <a:noFill/>
          </a:ln>
        </p:spPr>
      </p:pic>
      <p:pic>
        <p:nvPicPr>
          <p:cNvPr id="628" name="Google Shape;628;p72"/>
          <p:cNvPicPr preferRelativeResize="0"/>
          <p:nvPr/>
        </p:nvPicPr>
        <p:blipFill rotWithShape="1">
          <a:blip r:embed="rId4">
            <a:alphaModFix/>
          </a:blip>
          <a:srcRect b="0" l="0" r="0" t="0"/>
          <a:stretch/>
        </p:blipFill>
        <p:spPr>
          <a:xfrm>
            <a:off x="13486238" y="7798435"/>
            <a:ext cx="9532161" cy="2785259"/>
          </a:xfrm>
          <a:prstGeom prst="rect">
            <a:avLst/>
          </a:prstGeom>
          <a:noFill/>
          <a:ln>
            <a:noFill/>
          </a:ln>
        </p:spPr>
      </p:pic>
      <p:sp>
        <p:nvSpPr>
          <p:cNvPr id="629" name="Google Shape;629;p72"/>
          <p:cNvSpPr/>
          <p:nvPr/>
        </p:nvSpPr>
        <p:spPr>
          <a:xfrm>
            <a:off x="15110271" y="10583693"/>
            <a:ext cx="6284093"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Transit gateway</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35" name="Google Shape;635;p73"/>
          <p:cNvSpPr txBox="1"/>
          <p:nvPr/>
        </p:nvSpPr>
        <p:spPr>
          <a:xfrm>
            <a:off x="1200152" y="2370385"/>
            <a:ext cx="20573998" cy="2069535"/>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CloudHub</a:t>
            </a:r>
            <a:endParaRPr b="0" i="0" sz="28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Provide secure communication between multiple sites, if you have multiple VPN connections</a:t>
            </a:r>
            <a:endParaRPr b="0" i="0" sz="2500" u="none" cap="none" strike="noStrike">
              <a:solidFill>
                <a:srgbClr val="000000"/>
              </a:solidFill>
              <a:latin typeface="Times New Roman"/>
              <a:ea typeface="Times New Roman"/>
              <a:cs typeface="Times New Roman"/>
              <a:sym typeface="Times New Roman"/>
            </a:endParaRPr>
          </a:p>
        </p:txBody>
      </p:sp>
      <p:pic>
        <p:nvPicPr>
          <p:cNvPr id="636" name="Google Shape;636;p73"/>
          <p:cNvPicPr preferRelativeResize="0"/>
          <p:nvPr/>
        </p:nvPicPr>
        <p:blipFill rotWithShape="1">
          <a:blip r:embed="rId3">
            <a:alphaModFix/>
          </a:blip>
          <a:srcRect b="0" l="0" r="0" t="0"/>
          <a:stretch/>
        </p:blipFill>
        <p:spPr>
          <a:xfrm>
            <a:off x="7704454" y="5256354"/>
            <a:ext cx="8520251" cy="611748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42" name="Google Shape;642;p74"/>
          <p:cNvSpPr txBox="1"/>
          <p:nvPr/>
        </p:nvSpPr>
        <p:spPr>
          <a:xfrm>
            <a:off x="1200152" y="2370385"/>
            <a:ext cx="13176248" cy="9288215"/>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Architecture</a:t>
            </a:r>
            <a:endParaRPr/>
          </a:p>
          <a:p>
            <a:pPr indent="-334962" lvl="6" marL="3278187" marR="0" rtl="0" algn="l">
              <a:lnSpc>
                <a:spcPct val="100000"/>
              </a:lnSpc>
              <a:spcBef>
                <a:spcPts val="5900"/>
              </a:spcBef>
              <a:spcAft>
                <a:spcPts val="0"/>
              </a:spcAft>
              <a:buClr>
                <a:srgbClr val="000000"/>
              </a:buClr>
              <a:buSzPts val="4350"/>
              <a:buFont typeface="Courier New"/>
              <a:buNone/>
            </a:pPr>
            <a:r>
              <a:t/>
            </a:r>
            <a:endParaRPr b="0" i="0" sz="3000" u="none" cap="none" strike="noStrike">
              <a:solidFill>
                <a:srgbClr val="000000"/>
              </a:solidFill>
              <a:latin typeface="Times New Roman"/>
              <a:ea typeface="Times New Roman"/>
              <a:cs typeface="Times New Roman"/>
              <a:sym typeface="Times New Roman"/>
            </a:endParaRPr>
          </a:p>
        </p:txBody>
      </p:sp>
      <p:pic>
        <p:nvPicPr>
          <p:cNvPr id="643" name="Google Shape;643;p74"/>
          <p:cNvPicPr preferRelativeResize="0"/>
          <p:nvPr/>
        </p:nvPicPr>
        <p:blipFill rotWithShape="1">
          <a:blip r:embed="rId3">
            <a:alphaModFix/>
          </a:blip>
          <a:srcRect b="0" l="0" r="0" t="0"/>
          <a:stretch/>
        </p:blipFill>
        <p:spPr>
          <a:xfrm>
            <a:off x="2698211" y="3216575"/>
            <a:ext cx="9364086" cy="3624248"/>
          </a:xfrm>
          <a:prstGeom prst="rect">
            <a:avLst/>
          </a:prstGeom>
          <a:noFill/>
          <a:ln>
            <a:noFill/>
          </a:ln>
        </p:spPr>
      </p:pic>
      <p:pic>
        <p:nvPicPr>
          <p:cNvPr id="644" name="Google Shape;644;p74"/>
          <p:cNvPicPr preferRelativeResize="0"/>
          <p:nvPr/>
        </p:nvPicPr>
        <p:blipFill rotWithShape="1">
          <a:blip r:embed="rId4">
            <a:alphaModFix/>
          </a:blip>
          <a:srcRect b="0" l="0" r="0" t="0"/>
          <a:stretch/>
        </p:blipFill>
        <p:spPr>
          <a:xfrm>
            <a:off x="13149725" y="3216575"/>
            <a:ext cx="8035037" cy="3624248"/>
          </a:xfrm>
          <a:prstGeom prst="rect">
            <a:avLst/>
          </a:prstGeom>
          <a:noFill/>
          <a:ln>
            <a:noFill/>
          </a:ln>
        </p:spPr>
      </p:pic>
      <p:sp>
        <p:nvSpPr>
          <p:cNvPr id="645" name="Google Shape;645;p74"/>
          <p:cNvSpPr/>
          <p:nvPr/>
        </p:nvSpPr>
        <p:spPr>
          <a:xfrm>
            <a:off x="4238207" y="6840823"/>
            <a:ext cx="6284093"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Single VPN connection</a:t>
            </a:r>
            <a:endParaRPr/>
          </a:p>
        </p:txBody>
      </p:sp>
      <p:sp>
        <p:nvSpPr>
          <p:cNvPr id="646" name="Google Shape;646;p74"/>
          <p:cNvSpPr/>
          <p:nvPr/>
        </p:nvSpPr>
        <p:spPr>
          <a:xfrm>
            <a:off x="14025196" y="6840822"/>
            <a:ext cx="6284093"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Multiple VPN connection</a:t>
            </a:r>
            <a:endParaRPr/>
          </a:p>
        </p:txBody>
      </p:sp>
      <p:pic>
        <p:nvPicPr>
          <p:cNvPr id="647" name="Google Shape;647;p74"/>
          <p:cNvPicPr preferRelativeResize="0"/>
          <p:nvPr/>
        </p:nvPicPr>
        <p:blipFill rotWithShape="1">
          <a:blip r:embed="rId5">
            <a:alphaModFix/>
          </a:blip>
          <a:srcRect b="0" l="0" r="0" t="0"/>
          <a:stretch/>
        </p:blipFill>
        <p:spPr>
          <a:xfrm>
            <a:off x="2776033" y="8053879"/>
            <a:ext cx="9364086" cy="4008306"/>
          </a:xfrm>
          <a:prstGeom prst="rect">
            <a:avLst/>
          </a:prstGeom>
          <a:noFill/>
          <a:ln>
            <a:noFill/>
          </a:ln>
        </p:spPr>
      </p:pic>
      <p:sp>
        <p:nvSpPr>
          <p:cNvPr id="648" name="Google Shape;648;p74"/>
          <p:cNvSpPr/>
          <p:nvPr/>
        </p:nvSpPr>
        <p:spPr>
          <a:xfrm>
            <a:off x="3165282" y="12079323"/>
            <a:ext cx="8118658"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VPN Connection &amp; Direct Connect</a:t>
            </a:r>
            <a:endParaRPr/>
          </a:p>
        </p:txBody>
      </p:sp>
      <p:pic>
        <p:nvPicPr>
          <p:cNvPr id="649" name="Google Shape;649;p74"/>
          <p:cNvPicPr preferRelativeResize="0"/>
          <p:nvPr/>
        </p:nvPicPr>
        <p:blipFill rotWithShape="1">
          <a:blip r:embed="rId6">
            <a:alphaModFix/>
          </a:blip>
          <a:srcRect b="0" l="0" r="0" t="0"/>
          <a:stretch/>
        </p:blipFill>
        <p:spPr>
          <a:xfrm>
            <a:off x="13149725" y="7774173"/>
            <a:ext cx="8932062" cy="4281565"/>
          </a:xfrm>
          <a:prstGeom prst="rect">
            <a:avLst/>
          </a:prstGeom>
          <a:noFill/>
          <a:ln>
            <a:noFill/>
          </a:ln>
        </p:spPr>
      </p:pic>
      <p:sp>
        <p:nvSpPr>
          <p:cNvPr id="650" name="Google Shape;650;p74"/>
          <p:cNvSpPr/>
          <p:nvPr/>
        </p:nvSpPr>
        <p:spPr>
          <a:xfrm>
            <a:off x="12965800" y="12098460"/>
            <a:ext cx="8118658"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VPN Connection &amp; VPC Endpoint</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56" name="Google Shape;656;p75"/>
          <p:cNvSpPr txBox="1"/>
          <p:nvPr/>
        </p:nvSpPr>
        <p:spPr>
          <a:xfrm>
            <a:off x="1200151" y="2370385"/>
            <a:ext cx="22476971" cy="9288215"/>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Best practices</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All traffic from other aws services or the internet that wants to access the private subnet must go through the virtual private gateway (the traffic accessing the public subnet through the internet gateway)</a:t>
            </a:r>
            <a:endParaRPr b="0" i="0" sz="28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You can setup NAT + Virtual private gateway to the instance in the private subnet can access the internet but only the home network can access the instance</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Tutorial</a:t>
            </a:r>
            <a:endParaRPr b="0" i="0" sz="30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https://www.youtube.com/watch?v=5YvcyBecQts</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https://docs.aws.amazon.com/vpn/latest/s2svpn/SetUpVPNConnections.html</a:t>
            </a:r>
            <a:r>
              <a:rPr b="0"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Times New Roman"/>
              <a:ea typeface="Times New Roman"/>
              <a:cs typeface="Times New Roman"/>
              <a:sym typeface="Times New Roman"/>
            </a:endParaRPr>
          </a:p>
          <a:p>
            <a:pPr indent="-353377" lvl="6" marL="3278187" marR="0" rtl="0" algn="l">
              <a:lnSpc>
                <a:spcPct val="100000"/>
              </a:lnSpc>
              <a:spcBef>
                <a:spcPts val="5900"/>
              </a:spcBef>
              <a:spcAft>
                <a:spcPts val="0"/>
              </a:spcAft>
              <a:buClr>
                <a:srgbClr val="000000"/>
              </a:buClr>
              <a:buSzPts val="406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62" name="Google Shape;662;p76"/>
          <p:cNvSpPr txBox="1"/>
          <p:nvPr/>
        </p:nvSpPr>
        <p:spPr>
          <a:xfrm>
            <a:off x="1200151" y="2370385"/>
            <a:ext cx="21290197" cy="8354765"/>
          </a:xfrm>
          <a:prstGeom prst="rect">
            <a:avLst/>
          </a:prstGeom>
          <a:noFill/>
          <a:ln>
            <a:noFill/>
          </a:ln>
        </p:spPr>
        <p:txBody>
          <a:bodyPr anchorCtr="0" anchor="t" bIns="45700" lIns="91425" spcFirstLastPara="1" rIns="91425" wrap="square" tIns="45700">
            <a:normAutofit/>
          </a:bodyPr>
          <a:lstStyle/>
          <a:p>
            <a:pPr indent="-611186" lvl="4" marL="2389187" marR="0" rtl="0" algn="l">
              <a:lnSpc>
                <a:spcPct val="100000"/>
              </a:lnSpc>
              <a:spcBef>
                <a:spcPts val="0"/>
              </a:spcBef>
              <a:spcAft>
                <a:spcPts val="0"/>
              </a:spcAft>
              <a:buClr>
                <a:srgbClr val="000000"/>
              </a:buClr>
              <a:buSzPts val="5075"/>
              <a:buFont typeface="Times New Roman"/>
              <a:buChar char="•"/>
            </a:pPr>
            <a:r>
              <a:rPr b="0" i="0" lang="en-US" sz="3500" u="none" cap="none" strike="noStrike">
                <a:solidFill>
                  <a:srgbClr val="000000"/>
                </a:solidFill>
                <a:latin typeface="Times New Roman"/>
                <a:ea typeface="Times New Roman"/>
                <a:cs typeface="Times New Roman"/>
                <a:sym typeface="Times New Roman"/>
              </a:rPr>
              <a:t>Client VPN</a:t>
            </a:r>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Allow access to resources on AWS from home network using OpenVPN-based VPN application</a:t>
            </a:r>
            <a:endParaRPr b="0" i="0" sz="30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2 roles:</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Admin: Setup &amp; config VPN</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User: Access via OpenVPN-based VPN client application</a:t>
            </a:r>
            <a:endParaRPr b="0" i="0" sz="28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Usecases</a:t>
            </a:r>
            <a:endParaRPr b="0" i="0" sz="3000" u="none" cap="none" strike="noStrike">
              <a:solidFill>
                <a:srgbClr val="000000"/>
              </a:solidFill>
              <a:latin typeface="Times New Roman"/>
              <a:ea typeface="Times New Roman"/>
              <a:cs typeface="Times New Roman"/>
              <a:sym typeface="Times New Roman"/>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individual connects to AWS services</a:t>
            </a:r>
            <a:endParaRPr b="0" i="0" sz="2800" u="none" cap="none" strike="noStrike">
              <a:solidFill>
                <a:srgbClr val="000000"/>
              </a:solidFill>
              <a:latin typeface="Times New Roman"/>
              <a:ea typeface="Times New Roman"/>
              <a:cs typeface="Times New Roman"/>
              <a:sym typeface="Times New Roman"/>
            </a:endParaRPr>
          </a:p>
        </p:txBody>
      </p:sp>
      <p:pic>
        <p:nvPicPr>
          <p:cNvPr id="663" name="Google Shape;663;p76"/>
          <p:cNvPicPr preferRelativeResize="0"/>
          <p:nvPr/>
        </p:nvPicPr>
        <p:blipFill rotWithShape="1">
          <a:blip r:embed="rId3">
            <a:alphaModFix/>
          </a:blip>
          <a:srcRect b="0" l="0" r="0" t="0"/>
          <a:stretch/>
        </p:blipFill>
        <p:spPr>
          <a:xfrm>
            <a:off x="15682701" y="4669238"/>
            <a:ext cx="8135457" cy="730105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69" name="Google Shape;669;p77"/>
          <p:cNvSpPr txBox="1"/>
          <p:nvPr/>
        </p:nvSpPr>
        <p:spPr>
          <a:xfrm>
            <a:off x="1200151" y="2370385"/>
            <a:ext cx="11251253" cy="7162721"/>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Components</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Client VPN endpoint</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Target network</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Client</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VPN client application</a:t>
            </a:r>
            <a:endParaRPr/>
          </a:p>
        </p:txBody>
      </p:sp>
      <p:pic>
        <p:nvPicPr>
          <p:cNvPr id="670" name="Google Shape;670;p77"/>
          <p:cNvPicPr preferRelativeResize="0"/>
          <p:nvPr/>
        </p:nvPicPr>
        <p:blipFill rotWithShape="1">
          <a:blip r:embed="rId3">
            <a:alphaModFix/>
          </a:blip>
          <a:srcRect b="0" l="0" r="0" t="0"/>
          <a:stretch/>
        </p:blipFill>
        <p:spPr>
          <a:xfrm>
            <a:off x="13386957" y="2370384"/>
            <a:ext cx="9821075" cy="74545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76" name="Google Shape;676;p78"/>
          <p:cNvSpPr txBox="1"/>
          <p:nvPr/>
        </p:nvSpPr>
        <p:spPr>
          <a:xfrm>
            <a:off x="1200151" y="2370385"/>
            <a:ext cx="18741551" cy="9127709"/>
          </a:xfrm>
          <a:prstGeom prst="rect">
            <a:avLst/>
          </a:prstGeom>
          <a:noFill/>
          <a:ln>
            <a:noFill/>
          </a:ln>
        </p:spPr>
        <p:txBody>
          <a:bodyPr anchorCtr="0" anchor="t" bIns="45700" lIns="91425" spcFirstLastPara="1" rIns="91425" wrap="square" tIns="45700">
            <a:normAutofit/>
          </a:bodyPr>
          <a:lstStyle/>
          <a:p>
            <a:pPr indent="-611187" lvl="6" marL="3278187" marR="0" rtl="0" algn="l">
              <a:lnSpc>
                <a:spcPct val="100000"/>
              </a:lnSpc>
              <a:spcBef>
                <a:spcPts val="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Client VPN endpoint</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resource in AWS</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The admin create and configure Client VPN endpoints through file configuration</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Target network</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a network VPC of Client VPN endpoint</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none" cap="none" strike="noStrike">
                <a:solidFill>
                  <a:srgbClr val="000000"/>
                </a:solidFill>
                <a:latin typeface="Times New Roman"/>
                <a:ea typeface="Times New Roman"/>
                <a:cs typeface="Times New Roman"/>
                <a:sym typeface="Times New Roman"/>
              </a:rPr>
              <a:t>Client</a:t>
            </a:r>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Is end user connecting to Client VPN endpoint via VPN Connection</a:t>
            </a:r>
            <a:endParaRPr b="0" i="0" sz="2500" u="none" cap="none" strike="noStrike">
              <a:solidFill>
                <a:srgbClr val="000000"/>
              </a:solidFill>
              <a:latin typeface="Times New Roman"/>
              <a:ea typeface="Times New Roman"/>
              <a:cs typeface="Times New Roman"/>
              <a:sym typeface="Times New Roman"/>
            </a:endParaRPr>
          </a:p>
          <a:p>
            <a:pPr indent="-611187" lvl="7" marL="3722687" marR="0" rtl="0" algn="l">
              <a:lnSpc>
                <a:spcPct val="100000"/>
              </a:lnSpc>
              <a:spcBef>
                <a:spcPts val="5900"/>
              </a:spcBef>
              <a:spcAft>
                <a:spcPts val="0"/>
              </a:spcAft>
              <a:buClr>
                <a:srgbClr val="000000"/>
              </a:buClr>
              <a:buSzPts val="3625"/>
              <a:buFont typeface="Times New Roman"/>
              <a:buChar char="•"/>
            </a:pPr>
            <a:r>
              <a:rPr b="0" i="0" lang="en-US" sz="2500" u="none" cap="none" strike="noStrike">
                <a:solidFill>
                  <a:srgbClr val="000000"/>
                </a:solidFill>
                <a:latin typeface="Times New Roman"/>
                <a:ea typeface="Times New Roman"/>
                <a:cs typeface="Times New Roman"/>
                <a:sym typeface="Times New Roman"/>
              </a:rPr>
              <a:t>User will download OpenVPN software and use Client VPN configuration to create VPN Connection</a:t>
            </a:r>
            <a:endParaRPr b="0" i="0" sz="2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82" name="Google Shape;682;p79"/>
          <p:cNvSpPr txBox="1"/>
          <p:nvPr/>
        </p:nvSpPr>
        <p:spPr>
          <a:xfrm>
            <a:off x="1200151" y="2370386"/>
            <a:ext cx="5881585" cy="1209394"/>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Architecture</a:t>
            </a:r>
            <a:endParaRPr/>
          </a:p>
        </p:txBody>
      </p:sp>
      <p:pic>
        <p:nvPicPr>
          <p:cNvPr id="683" name="Google Shape;683;p79"/>
          <p:cNvPicPr preferRelativeResize="0"/>
          <p:nvPr/>
        </p:nvPicPr>
        <p:blipFill rotWithShape="1">
          <a:blip r:embed="rId3">
            <a:alphaModFix/>
          </a:blip>
          <a:srcRect b="0" l="0" r="0" t="0"/>
          <a:stretch/>
        </p:blipFill>
        <p:spPr>
          <a:xfrm>
            <a:off x="2136328" y="4096498"/>
            <a:ext cx="4271081" cy="5412490"/>
          </a:xfrm>
          <a:prstGeom prst="rect">
            <a:avLst/>
          </a:prstGeom>
          <a:noFill/>
          <a:ln>
            <a:noFill/>
          </a:ln>
        </p:spPr>
      </p:pic>
      <p:pic>
        <p:nvPicPr>
          <p:cNvPr id="684" name="Google Shape;684;p79"/>
          <p:cNvPicPr preferRelativeResize="0"/>
          <p:nvPr/>
        </p:nvPicPr>
        <p:blipFill rotWithShape="1">
          <a:blip r:embed="rId4">
            <a:alphaModFix/>
          </a:blip>
          <a:srcRect b="0" l="0" r="0" t="0"/>
          <a:stretch/>
        </p:blipFill>
        <p:spPr>
          <a:xfrm>
            <a:off x="7343588" y="4254716"/>
            <a:ext cx="7415689" cy="5254272"/>
          </a:xfrm>
          <a:prstGeom prst="rect">
            <a:avLst/>
          </a:prstGeom>
          <a:noFill/>
          <a:ln>
            <a:noFill/>
          </a:ln>
        </p:spPr>
      </p:pic>
      <p:pic>
        <p:nvPicPr>
          <p:cNvPr id="685" name="Google Shape;685;p79"/>
          <p:cNvPicPr preferRelativeResize="0"/>
          <p:nvPr/>
        </p:nvPicPr>
        <p:blipFill rotWithShape="1">
          <a:blip r:embed="rId5">
            <a:alphaModFix/>
          </a:blip>
          <a:srcRect b="0" l="0" r="0" t="0"/>
          <a:stretch/>
        </p:blipFill>
        <p:spPr>
          <a:xfrm>
            <a:off x="15695456" y="4254716"/>
            <a:ext cx="7518018" cy="5254272"/>
          </a:xfrm>
          <a:prstGeom prst="rect">
            <a:avLst/>
          </a:prstGeom>
          <a:noFill/>
          <a:ln>
            <a:noFill/>
          </a:ln>
        </p:spPr>
      </p:pic>
      <p:sp>
        <p:nvSpPr>
          <p:cNvPr id="686" name="Google Shape;686;p79"/>
          <p:cNvSpPr/>
          <p:nvPr/>
        </p:nvSpPr>
        <p:spPr>
          <a:xfrm>
            <a:off x="1608843" y="9520994"/>
            <a:ext cx="4105097"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Single VPC</a:t>
            </a:r>
            <a:endParaRPr/>
          </a:p>
        </p:txBody>
      </p:sp>
      <p:sp>
        <p:nvSpPr>
          <p:cNvPr id="687" name="Google Shape;687;p79"/>
          <p:cNvSpPr/>
          <p:nvPr/>
        </p:nvSpPr>
        <p:spPr>
          <a:xfrm>
            <a:off x="16897482" y="9559273"/>
            <a:ext cx="4736833"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Site-to-site VPN</a:t>
            </a:r>
            <a:endParaRPr/>
          </a:p>
        </p:txBody>
      </p:sp>
      <p:sp>
        <p:nvSpPr>
          <p:cNvPr id="688" name="Google Shape;688;p79"/>
          <p:cNvSpPr/>
          <p:nvPr/>
        </p:nvSpPr>
        <p:spPr>
          <a:xfrm>
            <a:off x="8418610" y="9578412"/>
            <a:ext cx="4105097"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VPC Peering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93" name="Google Shape;93;p8"/>
          <p:cNvSpPr/>
          <p:nvPr/>
        </p:nvSpPr>
        <p:spPr>
          <a:xfrm>
            <a:off x="7237496" y="11828781"/>
            <a:ext cx="8705568"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Create &amp; Attach Internet Gateway to VPC</a:t>
            </a:r>
            <a:endParaRPr b="0" i="1" sz="3200" u="none" cap="none" strike="noStrike">
              <a:solidFill>
                <a:srgbClr val="000000"/>
              </a:solidFill>
              <a:latin typeface="Times New Roman"/>
              <a:ea typeface="Times New Roman"/>
              <a:cs typeface="Times New Roman"/>
              <a:sym typeface="Times New Roman"/>
            </a:endParaRPr>
          </a:p>
        </p:txBody>
      </p:sp>
      <p:pic>
        <p:nvPicPr>
          <p:cNvPr id="94" name="Google Shape;94;p8"/>
          <p:cNvPicPr preferRelativeResize="0"/>
          <p:nvPr/>
        </p:nvPicPr>
        <p:blipFill rotWithShape="1">
          <a:blip r:embed="rId3">
            <a:alphaModFix/>
          </a:blip>
          <a:srcRect b="0" l="0" r="0" t="0"/>
          <a:stretch/>
        </p:blipFill>
        <p:spPr>
          <a:xfrm>
            <a:off x="5348537" y="3161716"/>
            <a:ext cx="12594791" cy="2384842"/>
          </a:xfrm>
          <a:prstGeom prst="rect">
            <a:avLst/>
          </a:prstGeom>
          <a:noFill/>
          <a:ln>
            <a:noFill/>
          </a:ln>
        </p:spPr>
      </p:pic>
      <p:pic>
        <p:nvPicPr>
          <p:cNvPr id="95" name="Google Shape;95;p8"/>
          <p:cNvPicPr preferRelativeResize="0"/>
          <p:nvPr/>
        </p:nvPicPr>
        <p:blipFill rotWithShape="1">
          <a:blip r:embed="rId4">
            <a:alphaModFix/>
          </a:blip>
          <a:srcRect b="0" l="0" r="0" t="0"/>
          <a:stretch/>
        </p:blipFill>
        <p:spPr>
          <a:xfrm>
            <a:off x="9005980" y="5762377"/>
            <a:ext cx="6080333" cy="2768012"/>
          </a:xfrm>
          <a:prstGeom prst="rect">
            <a:avLst/>
          </a:prstGeom>
          <a:noFill/>
          <a:ln>
            <a:noFill/>
          </a:ln>
        </p:spPr>
      </p:pic>
      <p:pic>
        <p:nvPicPr>
          <p:cNvPr id="96" name="Google Shape;96;p8"/>
          <p:cNvPicPr preferRelativeResize="0"/>
          <p:nvPr/>
        </p:nvPicPr>
        <p:blipFill rotWithShape="1">
          <a:blip r:embed="rId5">
            <a:alphaModFix/>
          </a:blip>
          <a:srcRect b="0" l="0" r="0" t="0"/>
          <a:stretch/>
        </p:blipFill>
        <p:spPr>
          <a:xfrm>
            <a:off x="8911166" y="8820051"/>
            <a:ext cx="6235307" cy="2954639"/>
          </a:xfrm>
          <a:prstGeom prst="rect">
            <a:avLst/>
          </a:prstGeom>
          <a:noFill/>
          <a:ln>
            <a:noFill/>
          </a:ln>
        </p:spPr>
      </p:pic>
      <p:sp>
        <p:nvSpPr>
          <p:cNvPr id="97" name="Google Shape;97;p8"/>
          <p:cNvSpPr txBox="1"/>
          <p:nvPr/>
        </p:nvSpPr>
        <p:spPr>
          <a:xfrm>
            <a:off x="1200151" y="2370386"/>
            <a:ext cx="6235365" cy="854077"/>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Config public subnets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694" name="Google Shape;694;p80"/>
          <p:cNvSpPr/>
          <p:nvPr/>
        </p:nvSpPr>
        <p:spPr>
          <a:xfrm>
            <a:off x="5609343" y="9396920"/>
            <a:ext cx="4639557"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Internet gateway</a:t>
            </a:r>
            <a:endParaRPr/>
          </a:p>
        </p:txBody>
      </p:sp>
      <p:sp>
        <p:nvSpPr>
          <p:cNvPr id="695" name="Google Shape;695;p80"/>
          <p:cNvSpPr/>
          <p:nvPr/>
        </p:nvSpPr>
        <p:spPr>
          <a:xfrm>
            <a:off x="14268582" y="9396920"/>
            <a:ext cx="4736833" cy="580993"/>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Client-to-client</a:t>
            </a:r>
            <a:endParaRPr/>
          </a:p>
        </p:txBody>
      </p:sp>
      <p:pic>
        <p:nvPicPr>
          <p:cNvPr id="696" name="Google Shape;696;p80"/>
          <p:cNvPicPr preferRelativeResize="0"/>
          <p:nvPr/>
        </p:nvPicPr>
        <p:blipFill rotWithShape="1">
          <a:blip r:embed="rId3">
            <a:alphaModFix/>
          </a:blip>
          <a:srcRect b="0" l="0" r="0" t="0"/>
          <a:stretch/>
        </p:blipFill>
        <p:spPr>
          <a:xfrm>
            <a:off x="4176945" y="3045376"/>
            <a:ext cx="8367906" cy="6351543"/>
          </a:xfrm>
          <a:prstGeom prst="rect">
            <a:avLst/>
          </a:prstGeom>
          <a:noFill/>
          <a:ln>
            <a:noFill/>
          </a:ln>
        </p:spPr>
      </p:pic>
      <p:pic>
        <p:nvPicPr>
          <p:cNvPr id="697" name="Google Shape;697;p80"/>
          <p:cNvPicPr preferRelativeResize="0"/>
          <p:nvPr/>
        </p:nvPicPr>
        <p:blipFill rotWithShape="1">
          <a:blip r:embed="rId4">
            <a:alphaModFix/>
          </a:blip>
          <a:srcRect b="0" l="0" r="0" t="0"/>
          <a:stretch/>
        </p:blipFill>
        <p:spPr>
          <a:xfrm>
            <a:off x="14556027" y="3045376"/>
            <a:ext cx="4944827" cy="6351544"/>
          </a:xfrm>
          <a:prstGeom prst="rect">
            <a:avLst/>
          </a:prstGeom>
          <a:noFill/>
          <a:ln>
            <a:noFill/>
          </a:ln>
        </p:spPr>
      </p:pic>
      <p:sp>
        <p:nvSpPr>
          <p:cNvPr id="698" name="Google Shape;698;p80"/>
          <p:cNvSpPr/>
          <p:nvPr/>
        </p:nvSpPr>
        <p:spPr>
          <a:xfrm>
            <a:off x="4038600" y="10227416"/>
            <a:ext cx="160591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hlinkClick r:id="rId5">
                  <a:extLst>
                    <a:ext uri="{A12FA001-AC4F-418D-AE19-62706E023703}">
                      <ahyp:hlinkClr val="tx"/>
                    </a:ext>
                  </a:extLst>
                </a:hlinkClick>
              </a:rPr>
              <a:t>https://docs.aws.amazon.com/vpn/latest/clientvpn-admin/scenario.html</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04" name="Google Shape;704;p81"/>
          <p:cNvSpPr txBox="1"/>
          <p:nvPr/>
        </p:nvSpPr>
        <p:spPr>
          <a:xfrm>
            <a:off x="1200151" y="2370386"/>
            <a:ext cx="13030199" cy="3439864"/>
          </a:xfrm>
          <a:prstGeom prst="rect">
            <a:avLst/>
          </a:prstGeom>
          <a:noFill/>
          <a:ln>
            <a:noFill/>
          </a:ln>
        </p:spPr>
        <p:txBody>
          <a:bodyPr anchorCtr="0" anchor="t" bIns="45700" lIns="91425" spcFirstLastPara="1" rIns="91425" wrap="square" tIns="45700">
            <a:normAutofit/>
          </a:bodyPr>
          <a:lstStyle/>
          <a:p>
            <a:pPr indent="-611186" lvl="5" marL="2833687" marR="0" rtl="0" algn="l">
              <a:lnSpc>
                <a:spcPct val="100000"/>
              </a:lnSpc>
              <a:spcBef>
                <a:spcPts val="0"/>
              </a:spcBef>
              <a:spcAft>
                <a:spcPts val="0"/>
              </a:spcAft>
              <a:buClr>
                <a:srgbClr val="000000"/>
              </a:buClr>
              <a:buSzPts val="4350"/>
              <a:buFont typeface="Courier New"/>
              <a:buChar char="o"/>
            </a:pPr>
            <a:r>
              <a:rPr b="0" i="0" lang="en-US" sz="3000" u="none" cap="none" strike="noStrike">
                <a:solidFill>
                  <a:srgbClr val="000000"/>
                </a:solidFill>
                <a:latin typeface="Times New Roman"/>
                <a:ea typeface="Times New Roman"/>
                <a:cs typeface="Times New Roman"/>
                <a:sym typeface="Times New Roman"/>
              </a:rPr>
              <a:t>Tutorial</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https://www.youtube.com/watch?v=Bv70DoHDDCY</a:t>
            </a:r>
            <a:endParaRPr/>
          </a:p>
          <a:p>
            <a:pPr indent="-611187" lvl="6" marL="3278187" marR="0" rtl="0" algn="l">
              <a:lnSpc>
                <a:spcPct val="100000"/>
              </a:lnSpc>
              <a:spcBef>
                <a:spcPts val="5900"/>
              </a:spcBef>
              <a:spcAft>
                <a:spcPts val="0"/>
              </a:spcAft>
              <a:buClr>
                <a:srgbClr val="000000"/>
              </a:buClr>
              <a:buSzPts val="4060"/>
              <a:buFont typeface="Noto Sans Symbols"/>
              <a:buChar char="▪"/>
            </a:pPr>
            <a:r>
              <a:rPr b="0" i="0" lang="en-US" sz="28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Admin</a:t>
            </a:r>
            <a:r>
              <a:rPr b="0" i="0" lang="en-US" sz="2800" u="none" cap="none" strike="noStrike">
                <a:solidFill>
                  <a:srgbClr val="000000"/>
                </a:solidFill>
                <a:latin typeface="Times New Roman"/>
                <a:ea typeface="Times New Roman"/>
                <a:cs typeface="Times New Roman"/>
                <a:sym typeface="Times New Roman"/>
              </a:rPr>
              <a:t>, </a:t>
            </a:r>
            <a:r>
              <a:rPr b="0" i="0" lang="en-US" sz="2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User</a:t>
            </a:r>
            <a:r>
              <a:rPr b="0" i="0" lang="en-US" sz="2800" u="none" cap="none" strike="noStrike">
                <a:solidFill>
                  <a:srgbClr val="000000"/>
                </a:solidFill>
                <a:latin typeface="Times New Roman"/>
                <a:ea typeface="Times New Roman"/>
                <a:cs typeface="Times New Roman"/>
                <a:sym typeface="Times New Roman"/>
              </a:rPr>
              <a:t>  </a:t>
            </a:r>
            <a:endParaRPr/>
          </a:p>
        </p:txBody>
      </p:sp>
      <p:pic>
        <p:nvPicPr>
          <p:cNvPr descr="https://prasaddomala.com/wp-content/uploads/2020/04/client-vpn-arch-1024x614.png" id="705" name="Google Shape;705;p81"/>
          <p:cNvPicPr preferRelativeResize="0"/>
          <p:nvPr/>
        </p:nvPicPr>
        <p:blipFill rotWithShape="1">
          <a:blip r:embed="rId6">
            <a:alphaModFix/>
          </a:blip>
          <a:srcRect b="0" l="0" r="0" t="0"/>
          <a:stretch/>
        </p:blipFill>
        <p:spPr>
          <a:xfrm>
            <a:off x="5886450" y="5423252"/>
            <a:ext cx="11828696" cy="709259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711" name="Google Shape;711;p82"/>
          <p:cNvPicPr preferRelativeResize="0"/>
          <p:nvPr/>
        </p:nvPicPr>
        <p:blipFill rotWithShape="1">
          <a:blip r:embed="rId3">
            <a:alphaModFix/>
          </a:blip>
          <a:srcRect b="0" l="0" r="0" t="0"/>
          <a:stretch/>
        </p:blipFill>
        <p:spPr>
          <a:xfrm>
            <a:off x="6524044" y="6134101"/>
            <a:ext cx="10478662" cy="5791199"/>
          </a:xfrm>
          <a:prstGeom prst="rect">
            <a:avLst/>
          </a:prstGeom>
          <a:noFill/>
          <a:ln>
            <a:noFill/>
          </a:ln>
        </p:spPr>
      </p:pic>
      <p:sp>
        <p:nvSpPr>
          <p:cNvPr id="712" name="Google Shape;712;p82"/>
          <p:cNvSpPr txBox="1"/>
          <p:nvPr/>
        </p:nvSpPr>
        <p:spPr>
          <a:xfrm>
            <a:off x="1200152" y="2370385"/>
            <a:ext cx="23183848" cy="44685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Direct Connect (DX)</a:t>
            </a:r>
            <a:endParaRPr/>
          </a:p>
          <a:p>
            <a:pPr indent="-611187" lvl="3" marL="1944686" marR="0" rtl="0" algn="l">
              <a:lnSpc>
                <a:spcPct val="100000"/>
              </a:lnSpc>
              <a:spcBef>
                <a:spcPts val="5900"/>
              </a:spcBef>
              <a:spcAft>
                <a:spcPts val="0"/>
              </a:spcAft>
              <a:buClr>
                <a:srgbClr val="000000"/>
              </a:buClr>
              <a:buSzPts val="4930"/>
              <a:buFont typeface="Noto Sans Symbols"/>
              <a:buChar char="▪"/>
            </a:pPr>
            <a:r>
              <a:rPr b="0" i="0" lang="en-US" sz="3400" u="none" cap="none" strike="noStrike">
                <a:solidFill>
                  <a:srgbClr val="000000"/>
                </a:solidFill>
                <a:latin typeface="Times New Roman"/>
                <a:ea typeface="Times New Roman"/>
                <a:cs typeface="Times New Roman"/>
                <a:sym typeface="Times New Roman"/>
              </a:rPr>
              <a:t>Is a network service, provide a dedicated, stable optical fiber line to connect on-premises servers to AWS services via Direct Connect Location</a:t>
            </a:r>
            <a:endParaRPr/>
          </a:p>
          <a:p>
            <a:pPr indent="-611187" lvl="3" marL="1944686" marR="0" rtl="0" algn="l">
              <a:lnSpc>
                <a:spcPct val="100000"/>
              </a:lnSpc>
              <a:spcBef>
                <a:spcPts val="5900"/>
              </a:spcBef>
              <a:spcAft>
                <a:spcPts val="0"/>
              </a:spcAft>
              <a:buClr>
                <a:srgbClr val="000000"/>
              </a:buClr>
              <a:buSzPts val="4930"/>
              <a:buFont typeface="Noto Sans Symbols"/>
              <a:buChar char="▪"/>
            </a:pPr>
            <a:r>
              <a:rPr b="0" i="0" lang="en-US" sz="3400" u="none" cap="none" strike="noStrike">
                <a:solidFill>
                  <a:srgbClr val="000000"/>
                </a:solidFill>
                <a:latin typeface="Times New Roman"/>
                <a:ea typeface="Times New Roman"/>
                <a:cs typeface="Times New Roman"/>
                <a:sym typeface="Times New Roman"/>
              </a:rPr>
              <a:t>Using instead of internet to connect from on-premises to AWS service</a:t>
            </a:r>
            <a:endParaRPr b="0" i="0" sz="3400" u="none" cap="none" strike="noStrike">
              <a:solidFill>
                <a:srgbClr val="000000"/>
              </a:solidFill>
              <a:latin typeface="Times New Roman"/>
              <a:ea typeface="Times New Roman"/>
              <a:cs typeface="Times New Roman"/>
              <a:sym typeface="Times New Roman"/>
            </a:endParaRPr>
          </a:p>
        </p:txBody>
      </p:sp>
      <p:sp>
        <p:nvSpPr>
          <p:cNvPr id="713" name="Google Shape;713;p82"/>
          <p:cNvSpPr/>
          <p:nvPr/>
        </p:nvSpPr>
        <p:spPr>
          <a:xfrm>
            <a:off x="4800600" y="11930479"/>
            <a:ext cx="13925550" cy="583750"/>
          </a:xfrm>
          <a:prstGeom prst="rect">
            <a:avLst/>
          </a:prstGeom>
          <a:noFill/>
          <a:ln>
            <a:noFill/>
          </a:ln>
        </p:spPr>
        <p:txBody>
          <a:bodyPr anchorCtr="0" anchor="t" bIns="45700" lIns="91425" spcFirstLastPara="1" rIns="91425" wrap="square" tIns="45700">
            <a:spAutoFit/>
          </a:bodyPr>
          <a:lstStyle/>
          <a:p>
            <a:pPr indent="0" lvl="0" marL="457200" marR="0" rtl="0" algn="ctr">
              <a:lnSpc>
                <a:spcPct val="107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hlinkClick r:id="rId4">
                  <a:extLst>
                    <a:ext uri="{A12FA001-AC4F-418D-AE19-62706E023703}">
                      <ahyp:hlinkClr val="tx"/>
                    </a:ext>
                  </a:extLst>
                </a:hlinkClick>
              </a:rPr>
              <a:t>https://docs.aws.amazon.com/directconnect/latest/UserGuide/Welcome.html</a:t>
            </a:r>
            <a:r>
              <a:rPr b="0" i="1" lang="en-US" sz="32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19" name="Google Shape;719;p83"/>
          <p:cNvSpPr txBox="1"/>
          <p:nvPr/>
        </p:nvSpPr>
        <p:spPr>
          <a:xfrm>
            <a:off x="1200152" y="2503735"/>
            <a:ext cx="20593048" cy="963111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Do not use internet connection 🡺 using a private line</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High speed, high stability (10 Gbps 🡺 100 Gbps)</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Complicated setup, usually use a VPN line for backup (VPN using internet connection )</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expensive - </a:t>
            </a:r>
            <a:r>
              <a:rPr b="0" i="0" lang="en-US" sz="35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https://aws.amazon.com/directconnect/pricing</a:t>
            </a:r>
            <a:r>
              <a:rPr b="0" i="0" lang="en-US" sz="3500" u="none" cap="none" strike="noStrike">
                <a:solidFill>
                  <a:srgbClr val="000000"/>
                </a:solidFill>
                <a:latin typeface="Times New Roman"/>
                <a:ea typeface="Times New Roman"/>
                <a:cs typeface="Times New Roman"/>
                <a:sym typeface="Times New Roman"/>
              </a:rPr>
              <a:t> </a:t>
            </a:r>
            <a:endParaRPr/>
          </a:p>
          <a:p>
            <a:pPr indent="-611187" lvl="2" marL="1500187"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Enterprice has a large amount of data and which often transfer between on-premises and AWS (Ex: bank, ...)</a:t>
            </a:r>
            <a:endParaRPr b="0" i="0" sz="30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Connection to AWS requires high throughput, low latency, real-time</a:t>
            </a:r>
            <a:endParaRPr b="0" i="0" sz="30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Hybrid environment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25" name="Google Shape;725;p84"/>
          <p:cNvSpPr txBox="1"/>
          <p:nvPr/>
        </p:nvSpPr>
        <p:spPr>
          <a:xfrm>
            <a:off x="1200152" y="2370385"/>
            <a:ext cx="7372348" cy="75546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Components</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 Location</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 Connection</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LAG</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Virtual interface</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connection gateway</a:t>
            </a:r>
            <a:endParaRPr b="0" i="0" sz="3000" u="none" cap="none" strike="noStrike">
              <a:solidFill>
                <a:srgbClr val="000000"/>
              </a:solidFill>
              <a:latin typeface="Times New Roman"/>
              <a:ea typeface="Times New Roman"/>
              <a:cs typeface="Times New Roman"/>
              <a:sym typeface="Times New Roman"/>
            </a:endParaRPr>
          </a:p>
        </p:txBody>
      </p:sp>
      <p:pic>
        <p:nvPicPr>
          <p:cNvPr id="726" name="Google Shape;726;p84"/>
          <p:cNvPicPr preferRelativeResize="0"/>
          <p:nvPr/>
        </p:nvPicPr>
        <p:blipFill rotWithShape="1">
          <a:blip r:embed="rId3">
            <a:alphaModFix/>
          </a:blip>
          <a:srcRect b="0" l="0" r="0" t="0"/>
          <a:stretch/>
        </p:blipFill>
        <p:spPr>
          <a:xfrm>
            <a:off x="9886950" y="2666236"/>
            <a:ext cx="14202729" cy="7849364"/>
          </a:xfrm>
          <a:prstGeom prst="rect">
            <a:avLst/>
          </a:prstGeom>
          <a:noFill/>
          <a:ln>
            <a:noFill/>
          </a:ln>
        </p:spPr>
      </p:pic>
      <p:sp>
        <p:nvSpPr>
          <p:cNvPr id="727" name="Google Shape;727;p84"/>
          <p:cNvSpPr/>
          <p:nvPr/>
        </p:nvSpPr>
        <p:spPr>
          <a:xfrm>
            <a:off x="5276850" y="11984234"/>
            <a:ext cx="12496800" cy="619272"/>
          </a:xfrm>
          <a:prstGeom prst="rect">
            <a:avLst/>
          </a:prstGeom>
          <a:noFill/>
          <a:ln>
            <a:noFill/>
          </a:ln>
        </p:spPr>
        <p:txBody>
          <a:bodyPr anchorCtr="0" anchor="t" bIns="45700" lIns="91425" spcFirstLastPara="1" rIns="91425" wrap="square" tIns="45700">
            <a:spAutoFit/>
          </a:bodyPr>
          <a:lstStyle/>
          <a:p>
            <a:pPr indent="0" lvl="0" marL="13716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Tutorial: </a:t>
            </a:r>
            <a:r>
              <a:rPr b="0" i="1" lang="en-US" sz="32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https://www.youtube.com/watch?v=mj5V3_-QEW0</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33" name="Google Shape;733;p85"/>
          <p:cNvSpPr txBox="1"/>
          <p:nvPr/>
        </p:nvSpPr>
        <p:spPr>
          <a:xfrm>
            <a:off x="1200152" y="2370385"/>
            <a:ext cx="22707598" cy="919169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 Location</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Including: customer or partner router, endpoint (endpoint connect to Private Virtual Interface via VPN)</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Each region has 1 location</a:t>
            </a:r>
            <a:endParaRPr/>
          </a:p>
          <a:p>
            <a:pPr indent="-611186" lvl="3" marL="1944686" marR="0" rtl="0" algn="l">
              <a:lnSpc>
                <a:spcPct val="100000"/>
              </a:lnSpc>
              <a:spcBef>
                <a:spcPts val="590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 Connection</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Is the physical connection between the customer to a Direct Connect Location</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2 types</a:t>
            </a:r>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Dedicated Connection: for single customer, port speed (1 Gbps, 10 Gbps, and 100 Gbps)</a:t>
            </a:r>
            <a:endParaRPr b="0" i="0" sz="28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Hosted Connection: for partner, port speed (50 Mbps, 100 Mbps, 200 Mbps, 300 Mbps, 400 Mbps, ..., 5 Gbps, and 10 Gbps)</a:t>
            </a:r>
            <a:endParaRPr b="0" i="0" sz="2800" u="none" cap="none" strike="noStrike">
              <a:solidFill>
                <a:srgbClr val="000000"/>
              </a:solidFill>
              <a:latin typeface="Times New Roman"/>
              <a:ea typeface="Times New Roman"/>
              <a:cs typeface="Times New Roman"/>
              <a:sym typeface="Times New Roman"/>
            </a:endParaRPr>
          </a:p>
        </p:txBody>
      </p:sp>
      <p:sp>
        <p:nvSpPr>
          <p:cNvPr id="734" name="Google Shape;734;p85"/>
          <p:cNvSpPr/>
          <p:nvPr/>
        </p:nvSpPr>
        <p:spPr>
          <a:xfrm>
            <a:off x="2209800" y="11899612"/>
            <a:ext cx="195072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List AWS Partner in Vietnam: </a:t>
            </a:r>
            <a:r>
              <a:rPr b="0" i="1" lang="en-US" sz="3200" u="sng" cap="none" strike="noStrike">
                <a:solidFill>
                  <a:srgbClr val="0563C1"/>
                </a:solidFill>
                <a:latin typeface="Times New Roman"/>
                <a:ea typeface="Times New Roman"/>
                <a:cs typeface="Times New Roman"/>
                <a:sym typeface="Times New Roman"/>
                <a:hlinkClick r:id="rId3">
                  <a:extLst>
                    <a:ext uri="{A12FA001-AC4F-418D-AE19-62706E023703}">
                      <ahyp:hlinkClr val="tx"/>
                    </a:ext>
                  </a:extLst>
                </a:hlinkClick>
              </a:rPr>
              <a:t>https://partners.amazonaws.com/search/partners/?loc=Vietnam&amp;page=1</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40" name="Google Shape;740;p86"/>
          <p:cNvSpPr txBox="1"/>
          <p:nvPr/>
        </p:nvSpPr>
        <p:spPr>
          <a:xfrm>
            <a:off x="1200152" y="2370385"/>
            <a:ext cx="19107148" cy="32874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LAG</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Stands for Link aggregation group</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Is a logical interface to group connections associated with a Direct Connect Endpoint (Using for backup)</a:t>
            </a:r>
            <a:endParaRPr/>
          </a:p>
        </p:txBody>
      </p:sp>
      <p:pic>
        <p:nvPicPr>
          <p:cNvPr id="741" name="Google Shape;741;p86"/>
          <p:cNvPicPr preferRelativeResize="0"/>
          <p:nvPr/>
        </p:nvPicPr>
        <p:blipFill rotWithShape="1">
          <a:blip r:embed="rId3">
            <a:alphaModFix/>
          </a:blip>
          <a:srcRect b="0" l="0" r="0" t="0"/>
          <a:stretch/>
        </p:blipFill>
        <p:spPr>
          <a:xfrm>
            <a:off x="5713940" y="5657850"/>
            <a:ext cx="13946727" cy="5905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47" name="Google Shape;747;p87"/>
          <p:cNvSpPr txBox="1"/>
          <p:nvPr/>
        </p:nvSpPr>
        <p:spPr>
          <a:xfrm>
            <a:off x="1200152" y="2370385"/>
            <a:ext cx="22802848" cy="99359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Virtual interface</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Endpoint which use to connect between Direct Connect Endpoint to VPC or AWS Services</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4 types:</a:t>
            </a:r>
            <a:endParaRPr/>
          </a:p>
          <a:p>
            <a:pPr indent="-611186" lvl="5" marL="28336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Public virtual interface &amp; Border Gateway Protocol (BGP): Accessing public AWS service via public IP</a:t>
            </a:r>
            <a:endParaRPr/>
          </a:p>
          <a:p>
            <a:pPr indent="-611186" lvl="5" marL="28336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Private virtual interface: Accessing VPC via private IP</a:t>
            </a:r>
            <a:endParaRPr/>
          </a:p>
          <a:p>
            <a:pPr indent="-611186" lvl="5" marL="28336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Transit virtual interface: Accessing VPC Transit gateway </a:t>
            </a:r>
            <a:endParaRPr b="0" i="0" sz="2500" u="none" cap="none" strike="noStrike">
              <a:solidFill>
                <a:srgbClr val="000000"/>
              </a:solidFill>
              <a:latin typeface="Times New Roman"/>
              <a:ea typeface="Times New Roman"/>
              <a:cs typeface="Times New Roman"/>
              <a:sym typeface="Times New Roman"/>
            </a:endParaRPr>
          </a:p>
          <a:p>
            <a:pPr indent="-611186" lvl="5" marL="2833687" marR="0" rtl="0" algn="l">
              <a:lnSpc>
                <a:spcPct val="100000"/>
              </a:lnSpc>
              <a:spcBef>
                <a:spcPts val="5900"/>
              </a:spcBef>
              <a:spcAft>
                <a:spcPts val="0"/>
              </a:spcAft>
              <a:buClr>
                <a:srgbClr val="000000"/>
              </a:buClr>
              <a:buSzPts val="3625"/>
              <a:buFont typeface="Noto Sans Symbols"/>
              <a:buChar char="▪"/>
            </a:pPr>
            <a:r>
              <a:rPr b="0" i="0" lang="en-US" sz="2500" u="none" cap="none" strike="noStrike">
                <a:solidFill>
                  <a:srgbClr val="000000"/>
                </a:solidFill>
                <a:latin typeface="Times New Roman"/>
                <a:ea typeface="Times New Roman"/>
                <a:cs typeface="Times New Roman"/>
                <a:sym typeface="Times New Roman"/>
              </a:rPr>
              <a:t>Hosted virtual interface: Accessing Direct Connect of other account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8"/>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53" name="Google Shape;753;p88"/>
          <p:cNvSpPr txBox="1"/>
          <p:nvPr/>
        </p:nvSpPr>
        <p:spPr>
          <a:xfrm>
            <a:off x="1200152" y="2370385"/>
            <a:ext cx="13639798" cy="32396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4350"/>
              <a:buFont typeface="Times New Roman"/>
              <a:buChar char="•"/>
            </a:pPr>
            <a:r>
              <a:rPr b="0" i="0" lang="en-US" sz="3000" u="none" cap="none" strike="noStrike">
                <a:solidFill>
                  <a:srgbClr val="000000"/>
                </a:solidFill>
                <a:latin typeface="Times New Roman"/>
                <a:ea typeface="Times New Roman"/>
                <a:cs typeface="Times New Roman"/>
                <a:sym typeface="Times New Roman"/>
              </a:rPr>
              <a:t>Direct connection gateway</a:t>
            </a:r>
            <a:endParaRPr b="0" i="0" sz="3000" u="none" cap="none" strike="noStrike">
              <a:solidFill>
                <a:srgbClr val="000000"/>
              </a:solidFill>
              <a:latin typeface="Times New Roman"/>
              <a:ea typeface="Times New Roman"/>
              <a:cs typeface="Times New Roman"/>
              <a:sym typeface="Times New Roman"/>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Is a group of virtual gateways (VPC) to connect to a virtual interface</a:t>
            </a:r>
            <a:endParaRPr/>
          </a:p>
          <a:p>
            <a:pPr indent="-611186" lvl="4" marL="2389187" marR="0" rtl="0" algn="l">
              <a:lnSpc>
                <a:spcPct val="100000"/>
              </a:lnSpc>
              <a:spcBef>
                <a:spcPts val="5900"/>
              </a:spcBef>
              <a:spcAft>
                <a:spcPts val="0"/>
              </a:spcAft>
              <a:buClr>
                <a:srgbClr val="000000"/>
              </a:buClr>
              <a:buSzPts val="4060"/>
              <a:buFont typeface="Courier New"/>
              <a:buChar char="o"/>
            </a:pPr>
            <a:r>
              <a:rPr b="0" i="0" lang="en-US" sz="2800" u="none" cap="none" strike="noStrike">
                <a:solidFill>
                  <a:srgbClr val="000000"/>
                </a:solidFill>
                <a:latin typeface="Times New Roman"/>
                <a:ea typeface="Times New Roman"/>
                <a:cs typeface="Times New Roman"/>
                <a:sym typeface="Times New Roman"/>
              </a:rPr>
              <a:t>Support cross-accounts, cross-regions</a:t>
            </a:r>
            <a:endParaRPr/>
          </a:p>
        </p:txBody>
      </p:sp>
      <p:pic>
        <p:nvPicPr>
          <p:cNvPr id="754" name="Google Shape;754;p88"/>
          <p:cNvPicPr preferRelativeResize="0"/>
          <p:nvPr/>
        </p:nvPicPr>
        <p:blipFill rotWithShape="1">
          <a:blip r:embed="rId3">
            <a:alphaModFix/>
          </a:blip>
          <a:srcRect b="0" l="0" r="0" t="0"/>
          <a:stretch/>
        </p:blipFill>
        <p:spPr>
          <a:xfrm>
            <a:off x="1200152" y="5610000"/>
            <a:ext cx="11072345" cy="4810350"/>
          </a:xfrm>
          <a:prstGeom prst="rect">
            <a:avLst/>
          </a:prstGeom>
          <a:noFill/>
          <a:ln>
            <a:noFill/>
          </a:ln>
        </p:spPr>
      </p:pic>
      <p:pic>
        <p:nvPicPr>
          <p:cNvPr id="755" name="Google Shape;755;p88"/>
          <p:cNvPicPr preferRelativeResize="0"/>
          <p:nvPr/>
        </p:nvPicPr>
        <p:blipFill rotWithShape="1">
          <a:blip r:embed="rId4">
            <a:alphaModFix/>
          </a:blip>
          <a:srcRect b="0" l="0" r="0" t="0"/>
          <a:stretch/>
        </p:blipFill>
        <p:spPr>
          <a:xfrm>
            <a:off x="13411199" y="5610000"/>
            <a:ext cx="8667497" cy="4810350"/>
          </a:xfrm>
          <a:prstGeom prst="rect">
            <a:avLst/>
          </a:prstGeom>
          <a:noFill/>
          <a:ln>
            <a:noFill/>
          </a:ln>
        </p:spPr>
      </p:pic>
      <p:sp>
        <p:nvSpPr>
          <p:cNvPr id="756" name="Google Shape;756;p88"/>
          <p:cNvSpPr/>
          <p:nvPr/>
        </p:nvSpPr>
        <p:spPr>
          <a:xfrm>
            <a:off x="4114800" y="10534650"/>
            <a:ext cx="58674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Connect to multiple VPCs</a:t>
            </a:r>
            <a:endParaRPr b="0" i="1" sz="3200" u="none" cap="none" strike="noStrike">
              <a:solidFill>
                <a:srgbClr val="000000"/>
              </a:solidFill>
              <a:latin typeface="Times New Roman"/>
              <a:ea typeface="Times New Roman"/>
              <a:cs typeface="Times New Roman"/>
              <a:sym typeface="Times New Roman"/>
            </a:endParaRPr>
          </a:p>
        </p:txBody>
      </p:sp>
      <p:sp>
        <p:nvSpPr>
          <p:cNvPr id="757" name="Google Shape;757;p88"/>
          <p:cNvSpPr/>
          <p:nvPr/>
        </p:nvSpPr>
        <p:spPr>
          <a:xfrm>
            <a:off x="14811247" y="10496550"/>
            <a:ext cx="58674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Connect to multiple accounts</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9"/>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763" name="Google Shape;763;p89"/>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103" name="Google Shape;103;p9"/>
          <p:cNvSpPr/>
          <p:nvPr/>
        </p:nvSpPr>
        <p:spPr>
          <a:xfrm>
            <a:off x="9212557" y="12127640"/>
            <a:ext cx="4668252" cy="619272"/>
          </a:xfrm>
          <a:prstGeom prst="rect">
            <a:avLst/>
          </a:prstGeom>
          <a:noFill/>
          <a:ln>
            <a:noFill/>
          </a:ln>
        </p:spPr>
        <p:txBody>
          <a:bodyPr anchorCtr="0" anchor="t" bIns="45700" lIns="91425" spcFirstLastPara="1" rIns="91425" wrap="square" tIns="45700">
            <a:spAutoFit/>
          </a:bodyPr>
          <a:lstStyle/>
          <a:p>
            <a:pPr indent="0" lvl="2" marL="914400" marR="0" rtl="0" algn="l">
              <a:lnSpc>
                <a:spcPct val="107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Public Route Table</a:t>
            </a:r>
            <a:endParaRPr b="0" i="1" sz="3200" u="none" cap="none" strike="noStrike">
              <a:solidFill>
                <a:srgbClr val="000000"/>
              </a:solidFill>
              <a:latin typeface="Times New Roman"/>
              <a:ea typeface="Times New Roman"/>
              <a:cs typeface="Times New Roman"/>
              <a:sym typeface="Times New Roman"/>
            </a:endParaRPr>
          </a:p>
        </p:txBody>
      </p:sp>
      <p:pic>
        <p:nvPicPr>
          <p:cNvPr id="104" name="Google Shape;104;p9"/>
          <p:cNvPicPr preferRelativeResize="0"/>
          <p:nvPr/>
        </p:nvPicPr>
        <p:blipFill rotWithShape="1">
          <a:blip r:embed="rId3">
            <a:alphaModFix/>
          </a:blip>
          <a:srcRect b="0" l="0" r="0" t="0"/>
          <a:stretch/>
        </p:blipFill>
        <p:spPr>
          <a:xfrm>
            <a:off x="208194" y="1505686"/>
            <a:ext cx="11960262" cy="2043630"/>
          </a:xfrm>
          <a:prstGeom prst="rect">
            <a:avLst/>
          </a:prstGeom>
          <a:noFill/>
          <a:ln>
            <a:noFill/>
          </a:ln>
        </p:spPr>
      </p:pic>
      <p:pic>
        <p:nvPicPr>
          <p:cNvPr id="105" name="Google Shape;105;p9"/>
          <p:cNvPicPr preferRelativeResize="0"/>
          <p:nvPr/>
        </p:nvPicPr>
        <p:blipFill rotWithShape="1">
          <a:blip r:embed="rId4">
            <a:alphaModFix/>
          </a:blip>
          <a:srcRect b="0" l="0" r="0" t="0"/>
          <a:stretch/>
        </p:blipFill>
        <p:spPr>
          <a:xfrm>
            <a:off x="3048109" y="3645302"/>
            <a:ext cx="5388394" cy="3062257"/>
          </a:xfrm>
          <a:prstGeom prst="rect">
            <a:avLst/>
          </a:prstGeom>
          <a:noFill/>
          <a:ln>
            <a:noFill/>
          </a:ln>
        </p:spPr>
      </p:pic>
      <p:pic>
        <p:nvPicPr>
          <p:cNvPr id="106" name="Google Shape;106;p9"/>
          <p:cNvPicPr preferRelativeResize="0"/>
          <p:nvPr/>
        </p:nvPicPr>
        <p:blipFill rotWithShape="1">
          <a:blip r:embed="rId5">
            <a:alphaModFix/>
          </a:blip>
          <a:srcRect b="0" l="0" r="0" t="0"/>
          <a:stretch/>
        </p:blipFill>
        <p:spPr>
          <a:xfrm>
            <a:off x="397724" y="6865699"/>
            <a:ext cx="11276281" cy="5273973"/>
          </a:xfrm>
          <a:prstGeom prst="rect">
            <a:avLst/>
          </a:prstGeom>
          <a:noFill/>
          <a:ln>
            <a:noFill/>
          </a:ln>
        </p:spPr>
      </p:pic>
      <p:pic>
        <p:nvPicPr>
          <p:cNvPr id="107" name="Google Shape;107;p9"/>
          <p:cNvPicPr preferRelativeResize="0"/>
          <p:nvPr/>
        </p:nvPicPr>
        <p:blipFill rotWithShape="1">
          <a:blip r:embed="rId6">
            <a:alphaModFix/>
          </a:blip>
          <a:srcRect b="0" l="0" r="0" t="0"/>
          <a:stretch/>
        </p:blipFill>
        <p:spPr>
          <a:xfrm>
            <a:off x="12296426" y="4048533"/>
            <a:ext cx="11923143" cy="418566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0"/>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69" name="Google Shape;769;p90"/>
          <p:cNvSpPr txBox="1"/>
          <p:nvPr/>
        </p:nvSpPr>
        <p:spPr>
          <a:xfrm>
            <a:off x="1200152" y="2370385"/>
            <a:ext cx="18154648" cy="774516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Transit gateway</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Manage multiple connections, working similar Centralized Virtual Router</a:t>
            </a:r>
            <a:endParaRPr/>
          </a:p>
          <a:p>
            <a:pPr indent="0" lvl="4" marL="1778000" marR="0" rtl="0" algn="l">
              <a:lnSpc>
                <a:spcPct val="100000"/>
              </a:lnSpc>
              <a:spcBef>
                <a:spcPts val="5900"/>
              </a:spcBef>
              <a:spcAft>
                <a:spcPts val="0"/>
              </a:spcAft>
              <a:buClr>
                <a:srgbClr val="000000"/>
              </a:buClr>
              <a:buSzPts val="3625"/>
              <a:buFont typeface="Times New Roman"/>
              <a:buNone/>
            </a:pPr>
            <a:r>
              <a:rPr b="0" i="0" lang="en-US" sz="2500" u="none" cap="none" strike="noStrike">
                <a:solidFill>
                  <a:srgbClr val="000000"/>
                </a:solidFill>
                <a:latin typeface="Times New Roman"/>
                <a:ea typeface="Times New Roman"/>
                <a:cs typeface="Times New Roman"/>
                <a:sym typeface="Times New Roman"/>
              </a:rPr>
              <a:t> You can connect peer between thousands of VPC and on-premises</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a network transit hub in AWS</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Regional resource, support cross-regions, cross-accounts</a:t>
            </a:r>
            <a:endParaRPr b="0" i="0" sz="3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1"/>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775" name="Google Shape;775;p91"/>
          <p:cNvPicPr preferRelativeResize="0"/>
          <p:nvPr/>
        </p:nvPicPr>
        <p:blipFill rotWithShape="1">
          <a:blip r:embed="rId3">
            <a:alphaModFix/>
          </a:blip>
          <a:srcRect b="0" l="0" r="0" t="0"/>
          <a:stretch/>
        </p:blipFill>
        <p:spPr>
          <a:xfrm>
            <a:off x="13753664" y="3298283"/>
            <a:ext cx="10059272" cy="6419850"/>
          </a:xfrm>
          <a:prstGeom prst="rect">
            <a:avLst/>
          </a:prstGeom>
          <a:noFill/>
          <a:ln>
            <a:noFill/>
          </a:ln>
        </p:spPr>
      </p:pic>
      <p:sp>
        <p:nvSpPr>
          <p:cNvPr id="776" name="Google Shape;776;p91"/>
          <p:cNvSpPr/>
          <p:nvPr/>
        </p:nvSpPr>
        <p:spPr>
          <a:xfrm>
            <a:off x="4972050" y="12058650"/>
            <a:ext cx="13696950" cy="583750"/>
          </a:xfrm>
          <a:prstGeom prst="rect">
            <a:avLst/>
          </a:prstGeom>
          <a:noFill/>
          <a:ln>
            <a:noFill/>
          </a:ln>
        </p:spPr>
        <p:txBody>
          <a:bodyPr anchorCtr="0" anchor="t" bIns="45700" lIns="91425" spcFirstLastPara="1" rIns="91425" wrap="square" tIns="45700">
            <a:spAutoFit/>
          </a:bodyPr>
          <a:lstStyle/>
          <a:p>
            <a:pPr indent="0" lvl="0" marL="457200" marR="0" rtl="0" algn="ctr">
              <a:lnSpc>
                <a:spcPct val="107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hlinkClick r:id="rId4">
                  <a:extLst>
                    <a:ext uri="{A12FA001-AC4F-418D-AE19-62706E023703}">
                      <ahyp:hlinkClr val="tx"/>
                    </a:ext>
                  </a:extLst>
                </a:hlinkClick>
              </a:rPr>
              <a:t>https://docs.aws.amazon.com/vpc/latest/tgw/what-is-transit-gateway.html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pic>
        <p:nvPicPr>
          <p:cNvPr id="777" name="Google Shape;777;p91"/>
          <p:cNvPicPr preferRelativeResize="0"/>
          <p:nvPr/>
        </p:nvPicPr>
        <p:blipFill rotWithShape="1">
          <a:blip r:embed="rId5">
            <a:alphaModFix/>
          </a:blip>
          <a:srcRect b="0" l="0" r="0" t="0"/>
          <a:stretch/>
        </p:blipFill>
        <p:spPr>
          <a:xfrm>
            <a:off x="300026" y="3780486"/>
            <a:ext cx="11796725" cy="5455445"/>
          </a:xfrm>
          <a:prstGeom prst="rect">
            <a:avLst/>
          </a:prstGeom>
          <a:noFill/>
          <a:ln>
            <a:noFill/>
          </a:ln>
        </p:spPr>
      </p:pic>
      <p:sp>
        <p:nvSpPr>
          <p:cNvPr id="778" name="Google Shape;778;p91"/>
          <p:cNvSpPr/>
          <p:nvPr/>
        </p:nvSpPr>
        <p:spPr>
          <a:xfrm>
            <a:off x="12229882" y="5955758"/>
            <a:ext cx="1409700" cy="1104900"/>
          </a:xfrm>
          <a:prstGeom prst="rightArrow">
            <a:avLst>
              <a:gd fmla="val 50000" name="adj1"/>
              <a:gd fmla="val 50000" name="adj2"/>
            </a:avLst>
          </a:prstGeom>
          <a:solidFill>
            <a:schemeClr val="accent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Times New Roman"/>
              <a:buNone/>
            </a:pPr>
            <a:r>
              <a:t/>
            </a:r>
            <a:endParaRPr b="0" i="0" sz="3000" u="none" cap="none" strike="noStrike">
              <a:solidFill>
                <a:srgbClr val="FFFFFF"/>
              </a:solidFill>
              <a:latin typeface="Times New Roman"/>
              <a:ea typeface="Times New Roman"/>
              <a:cs typeface="Times New Roman"/>
              <a:sym typeface="Times New Roman"/>
            </a:endParaRPr>
          </a:p>
        </p:txBody>
      </p:sp>
      <p:sp>
        <p:nvSpPr>
          <p:cNvPr id="779" name="Google Shape;779;p91"/>
          <p:cNvSpPr/>
          <p:nvPr/>
        </p:nvSpPr>
        <p:spPr>
          <a:xfrm>
            <a:off x="4482673" y="9164820"/>
            <a:ext cx="246253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Complicated</a:t>
            </a:r>
            <a:endParaRPr b="0" i="1" sz="3200" u="none" cap="none" strike="noStrike">
              <a:solidFill>
                <a:srgbClr val="000000"/>
              </a:solidFill>
              <a:latin typeface="Times New Roman"/>
              <a:ea typeface="Times New Roman"/>
              <a:cs typeface="Times New Roman"/>
              <a:sym typeface="Times New Roman"/>
            </a:endParaRPr>
          </a:p>
        </p:txBody>
      </p:sp>
      <p:sp>
        <p:nvSpPr>
          <p:cNvPr id="780" name="Google Shape;780;p91"/>
          <p:cNvSpPr/>
          <p:nvPr/>
        </p:nvSpPr>
        <p:spPr>
          <a:xfrm>
            <a:off x="17096315" y="9164819"/>
            <a:ext cx="41719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Centralized router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2"/>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86" name="Google Shape;786;p92"/>
          <p:cNvSpPr txBox="1"/>
          <p:nvPr/>
        </p:nvSpPr>
        <p:spPr>
          <a:xfrm>
            <a:off x="1200152" y="2370385"/>
            <a:ext cx="5695948" cy="147771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Usecases</a:t>
            </a:r>
            <a:endParaRPr b="0" i="0" sz="3500" u="none" cap="none" strike="noStrike">
              <a:solidFill>
                <a:srgbClr val="000000"/>
              </a:solidFill>
              <a:latin typeface="Times New Roman"/>
              <a:ea typeface="Times New Roman"/>
              <a:cs typeface="Times New Roman"/>
              <a:sym typeface="Times New Roman"/>
            </a:endParaRPr>
          </a:p>
        </p:txBody>
      </p:sp>
      <p:pic>
        <p:nvPicPr>
          <p:cNvPr id="787" name="Google Shape;787;p92"/>
          <p:cNvPicPr preferRelativeResize="0"/>
          <p:nvPr/>
        </p:nvPicPr>
        <p:blipFill rotWithShape="1">
          <a:blip r:embed="rId3">
            <a:alphaModFix/>
          </a:blip>
          <a:srcRect b="0" l="0" r="0" t="0"/>
          <a:stretch/>
        </p:blipFill>
        <p:spPr>
          <a:xfrm>
            <a:off x="1702937" y="4743450"/>
            <a:ext cx="8799269" cy="4857750"/>
          </a:xfrm>
          <a:prstGeom prst="rect">
            <a:avLst/>
          </a:prstGeom>
          <a:noFill/>
          <a:ln>
            <a:noFill/>
          </a:ln>
        </p:spPr>
      </p:pic>
      <p:pic>
        <p:nvPicPr>
          <p:cNvPr id="788" name="Google Shape;788;p92"/>
          <p:cNvPicPr preferRelativeResize="0"/>
          <p:nvPr/>
        </p:nvPicPr>
        <p:blipFill rotWithShape="1">
          <a:blip r:embed="rId4">
            <a:alphaModFix/>
          </a:blip>
          <a:srcRect b="0" l="0" r="0" t="0"/>
          <a:stretch/>
        </p:blipFill>
        <p:spPr>
          <a:xfrm>
            <a:off x="12342282" y="1889269"/>
            <a:ext cx="9848160" cy="2590800"/>
          </a:xfrm>
          <a:prstGeom prst="rect">
            <a:avLst/>
          </a:prstGeom>
          <a:noFill/>
          <a:ln>
            <a:noFill/>
          </a:ln>
        </p:spPr>
      </p:pic>
      <p:pic>
        <p:nvPicPr>
          <p:cNvPr id="789" name="Google Shape;789;p92"/>
          <p:cNvPicPr preferRelativeResize="0"/>
          <p:nvPr/>
        </p:nvPicPr>
        <p:blipFill rotWithShape="1">
          <a:blip r:embed="rId5">
            <a:alphaModFix/>
          </a:blip>
          <a:srcRect b="0" l="0" r="0" t="0"/>
          <a:stretch/>
        </p:blipFill>
        <p:spPr>
          <a:xfrm>
            <a:off x="14089582" y="6115050"/>
            <a:ext cx="6889420" cy="5743911"/>
          </a:xfrm>
          <a:prstGeom prst="rect">
            <a:avLst/>
          </a:prstGeom>
          <a:noFill/>
          <a:ln>
            <a:noFill/>
          </a:ln>
        </p:spPr>
      </p:pic>
      <p:sp>
        <p:nvSpPr>
          <p:cNvPr id="790" name="Google Shape;790;p92"/>
          <p:cNvSpPr/>
          <p:nvPr/>
        </p:nvSpPr>
        <p:spPr>
          <a:xfrm>
            <a:off x="3627965" y="9537412"/>
            <a:ext cx="41719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Centralized router</a:t>
            </a:r>
            <a:endParaRPr/>
          </a:p>
        </p:txBody>
      </p:sp>
      <p:sp>
        <p:nvSpPr>
          <p:cNvPr id="791" name="Google Shape;791;p92"/>
          <p:cNvSpPr/>
          <p:nvPr/>
        </p:nvSpPr>
        <p:spPr>
          <a:xfrm>
            <a:off x="15180386" y="4480069"/>
            <a:ext cx="470781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Peering transit gateway</a:t>
            </a:r>
            <a:endParaRPr/>
          </a:p>
        </p:txBody>
      </p:sp>
      <p:sp>
        <p:nvSpPr>
          <p:cNvPr id="792" name="Google Shape;792;p92"/>
          <p:cNvSpPr/>
          <p:nvPr/>
        </p:nvSpPr>
        <p:spPr>
          <a:xfrm>
            <a:off x="15066084" y="11953348"/>
            <a:ext cx="545076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Centralized outbound routing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3"/>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798" name="Google Shape;798;p93"/>
          <p:cNvSpPr/>
          <p:nvPr/>
        </p:nvSpPr>
        <p:spPr>
          <a:xfrm>
            <a:off x="2457042" y="12053652"/>
            <a:ext cx="705908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Appliance in a shared services VPC</a:t>
            </a:r>
            <a:endParaRPr/>
          </a:p>
        </p:txBody>
      </p:sp>
      <p:pic>
        <p:nvPicPr>
          <p:cNvPr id="799" name="Google Shape;799;p93"/>
          <p:cNvPicPr preferRelativeResize="0"/>
          <p:nvPr/>
        </p:nvPicPr>
        <p:blipFill rotWithShape="1">
          <a:blip r:embed="rId3">
            <a:alphaModFix/>
          </a:blip>
          <a:srcRect b="0" l="0" r="0" t="0"/>
          <a:stretch/>
        </p:blipFill>
        <p:spPr>
          <a:xfrm>
            <a:off x="590102" y="2112051"/>
            <a:ext cx="10792967" cy="9813249"/>
          </a:xfrm>
          <a:prstGeom prst="rect">
            <a:avLst/>
          </a:prstGeom>
          <a:noFill/>
          <a:ln>
            <a:noFill/>
          </a:ln>
        </p:spPr>
      </p:pic>
      <p:pic>
        <p:nvPicPr>
          <p:cNvPr id="800" name="Google Shape;800;p93"/>
          <p:cNvPicPr preferRelativeResize="0"/>
          <p:nvPr/>
        </p:nvPicPr>
        <p:blipFill rotWithShape="1">
          <a:blip r:embed="rId4">
            <a:alphaModFix/>
          </a:blip>
          <a:srcRect b="0" l="0" r="0" t="0"/>
          <a:stretch/>
        </p:blipFill>
        <p:spPr>
          <a:xfrm>
            <a:off x="11839575" y="3805237"/>
            <a:ext cx="12081920" cy="5338763"/>
          </a:xfrm>
          <a:prstGeom prst="rect">
            <a:avLst/>
          </a:prstGeom>
          <a:noFill/>
          <a:ln>
            <a:noFill/>
          </a:ln>
        </p:spPr>
      </p:pic>
      <p:sp>
        <p:nvSpPr>
          <p:cNvPr id="801" name="Google Shape;801;p93"/>
          <p:cNvSpPr/>
          <p:nvPr/>
        </p:nvSpPr>
        <p:spPr>
          <a:xfrm>
            <a:off x="13358302" y="9103518"/>
            <a:ext cx="904446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Share Direct Connect between multiple accounts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4"/>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pic>
        <p:nvPicPr>
          <p:cNvPr id="807" name="Google Shape;807;p94"/>
          <p:cNvPicPr preferRelativeResize="0"/>
          <p:nvPr/>
        </p:nvPicPr>
        <p:blipFill rotWithShape="1">
          <a:blip r:embed="rId3">
            <a:alphaModFix/>
          </a:blip>
          <a:srcRect b="0" l="0" r="0" t="0"/>
          <a:stretch/>
        </p:blipFill>
        <p:spPr>
          <a:xfrm>
            <a:off x="715647" y="3062110"/>
            <a:ext cx="9512085" cy="5429601"/>
          </a:xfrm>
          <a:prstGeom prst="rect">
            <a:avLst/>
          </a:prstGeom>
          <a:noFill/>
          <a:ln>
            <a:noFill/>
          </a:ln>
        </p:spPr>
      </p:pic>
      <p:sp>
        <p:nvSpPr>
          <p:cNvPr id="808" name="Google Shape;808;p94"/>
          <p:cNvSpPr/>
          <p:nvPr/>
        </p:nvSpPr>
        <p:spPr>
          <a:xfrm>
            <a:off x="5866340" y="8858608"/>
            <a:ext cx="12192000"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Create multiple Site-to-Site VPN connections to increase the bandwidth of your connection to AWS</a:t>
            </a:r>
            <a:endParaRPr/>
          </a:p>
        </p:txBody>
      </p:sp>
      <p:pic>
        <p:nvPicPr>
          <p:cNvPr id="809" name="Google Shape;809;p94"/>
          <p:cNvPicPr preferRelativeResize="0"/>
          <p:nvPr/>
        </p:nvPicPr>
        <p:blipFill rotWithShape="1">
          <a:blip r:embed="rId4">
            <a:alphaModFix/>
          </a:blip>
          <a:srcRect b="0" l="0" r="0" t="0"/>
          <a:stretch/>
        </p:blipFill>
        <p:spPr>
          <a:xfrm>
            <a:off x="12192000" y="3152774"/>
            <a:ext cx="11258550" cy="5248275"/>
          </a:xfrm>
          <a:prstGeom prst="rect">
            <a:avLst/>
          </a:prstGeom>
          <a:noFill/>
          <a:ln>
            <a:noFill/>
          </a:ln>
        </p:spPr>
      </p:pic>
      <p:sp>
        <p:nvSpPr>
          <p:cNvPr id="810" name="Google Shape;810;p94"/>
          <p:cNvSpPr/>
          <p:nvPr/>
        </p:nvSpPr>
        <p:spPr>
          <a:xfrm>
            <a:off x="5713940" y="12050376"/>
            <a:ext cx="1323975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https://docs.aws.amazon.com/vpc/latest/tgw/TGW_Scenarios.html</a:t>
            </a:r>
            <a:r>
              <a:rPr b="0" i="1" lang="en-US" sz="3200" u="none" cap="none" strike="noStrike">
                <a:solidFill>
                  <a:srgbClr val="000000"/>
                </a:solidFill>
                <a:latin typeface="Times New Roman"/>
                <a:ea typeface="Times New Roman"/>
                <a:cs typeface="Times New Roman"/>
                <a:sym typeface="Times New Roman"/>
              </a:rPr>
              <a:t> </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5"/>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16" name="Google Shape;816;p95"/>
          <p:cNvSpPr txBox="1"/>
          <p:nvPr/>
        </p:nvSpPr>
        <p:spPr>
          <a:xfrm>
            <a:off x="1200152" y="2370385"/>
            <a:ext cx="19792948" cy="94215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Demo</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https://www.youtube.com/watch?v=E5HpOVKNpug</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https://docs.aws.amazon.com/vpc/latest/tgw/tgw-getting-started.html</a:t>
            </a:r>
            <a:r>
              <a:rPr b="0" i="0" lang="en-US" sz="3000" u="none" cap="none" strike="noStrike">
                <a:solidFill>
                  <a:srgbClr val="000000"/>
                </a:solidFill>
                <a:latin typeface="Times New Roman"/>
                <a:ea typeface="Times New Roman"/>
                <a:cs typeface="Times New Roman"/>
                <a:sym typeface="Times New Roman"/>
              </a:rPr>
              <a:t> </a:t>
            </a:r>
            <a:endParaRPr/>
          </a:p>
        </p:txBody>
      </p:sp>
      <p:pic>
        <p:nvPicPr>
          <p:cNvPr descr="https://prasaddomala.com/wp-content/uploads/2020/05/043-tgw-without-tgw-1024x459.jpg" id="817" name="Google Shape;817;p95"/>
          <p:cNvPicPr preferRelativeResize="0"/>
          <p:nvPr/>
        </p:nvPicPr>
        <p:blipFill rotWithShape="1">
          <a:blip r:embed="rId5">
            <a:alphaModFix/>
          </a:blip>
          <a:srcRect b="0" l="0" r="0" t="0"/>
          <a:stretch/>
        </p:blipFill>
        <p:spPr>
          <a:xfrm>
            <a:off x="837139" y="5981700"/>
            <a:ext cx="12579807" cy="5638800"/>
          </a:xfrm>
          <a:prstGeom prst="rect">
            <a:avLst/>
          </a:prstGeom>
          <a:noFill/>
          <a:ln>
            <a:noFill/>
          </a:ln>
        </p:spPr>
      </p:pic>
      <p:pic>
        <p:nvPicPr>
          <p:cNvPr descr="https://prasaddomala.com/wp-content/uploads/2020/05/043-tgw-with-tgw-1024x571.jpg" id="818" name="Google Shape;818;p95"/>
          <p:cNvPicPr preferRelativeResize="0"/>
          <p:nvPr/>
        </p:nvPicPr>
        <p:blipFill rotWithShape="1">
          <a:blip r:embed="rId6">
            <a:alphaModFix/>
          </a:blip>
          <a:srcRect b="0" l="0" r="0" t="0"/>
          <a:stretch/>
        </p:blipFill>
        <p:spPr>
          <a:xfrm>
            <a:off x="13779917" y="5981700"/>
            <a:ext cx="10112312" cy="5638800"/>
          </a:xfrm>
          <a:prstGeom prst="rect">
            <a:avLst/>
          </a:prstGeom>
          <a:noFill/>
          <a:ln>
            <a:noFill/>
          </a:ln>
        </p:spPr>
      </p:pic>
      <p:sp>
        <p:nvSpPr>
          <p:cNvPr id="819" name="Google Shape;819;p95"/>
          <p:cNvSpPr/>
          <p:nvPr/>
        </p:nvSpPr>
        <p:spPr>
          <a:xfrm>
            <a:off x="4791306" y="11691077"/>
            <a:ext cx="4671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Without Transit Gateway</a:t>
            </a:r>
            <a:endParaRPr/>
          </a:p>
        </p:txBody>
      </p:sp>
      <p:sp>
        <p:nvSpPr>
          <p:cNvPr id="820" name="Google Shape;820;p95"/>
          <p:cNvSpPr/>
          <p:nvPr/>
        </p:nvSpPr>
        <p:spPr>
          <a:xfrm>
            <a:off x="16890695" y="11677650"/>
            <a:ext cx="410240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With Transit Gateway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6"/>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26" name="Google Shape;826;p96"/>
          <p:cNvSpPr txBox="1"/>
          <p:nvPr/>
        </p:nvSpPr>
        <p:spPr>
          <a:xfrm>
            <a:off x="1200152" y="2370385"/>
            <a:ext cx="21697948" cy="3590577"/>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RAM</a:t>
            </a:r>
            <a:endParaRPr b="0" i="0" sz="3800" u="none" cap="none" strike="noStrike">
              <a:solidFill>
                <a:srgbClr val="000000"/>
              </a:solidFill>
              <a:latin typeface="Times New Roman"/>
              <a:ea typeface="Times New Roman"/>
              <a:cs typeface="Times New Roman"/>
              <a:sym typeface="Times New Roman"/>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Allow sharing resources between Organizations, Organization Units, Accounts, IAM Users, Roles</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Price: free</a:t>
            </a:r>
            <a:endParaRPr/>
          </a:p>
        </p:txBody>
      </p:sp>
      <p:sp>
        <p:nvSpPr>
          <p:cNvPr id="827" name="Google Shape;827;p96"/>
          <p:cNvSpPr/>
          <p:nvPr/>
        </p:nvSpPr>
        <p:spPr>
          <a:xfrm>
            <a:off x="3981450" y="12058650"/>
            <a:ext cx="15582900" cy="583750"/>
          </a:xfrm>
          <a:prstGeom prst="rect">
            <a:avLst/>
          </a:prstGeom>
          <a:noFill/>
          <a:ln>
            <a:noFill/>
          </a:ln>
        </p:spPr>
        <p:txBody>
          <a:bodyPr anchorCtr="0" anchor="t" bIns="45700" lIns="91425" spcFirstLastPara="1" rIns="91425" wrap="square" tIns="45700">
            <a:spAutoFit/>
          </a:bodyPr>
          <a:lstStyle/>
          <a:p>
            <a:pPr indent="0" lvl="0" marL="457200" marR="0" rtl="0" algn="ctr">
              <a:lnSpc>
                <a:spcPct val="107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rPr>
              <a:t>https://docs.aws.amazon.com/ram/latest/userguide/what-is.html</a:t>
            </a:r>
            <a:endParaRPr b="0" i="1" sz="3200" u="none" cap="none" strike="noStrike">
              <a:solidFill>
                <a:srgbClr val="000000"/>
              </a:solidFill>
              <a:latin typeface="Times New Roman"/>
              <a:ea typeface="Times New Roman"/>
              <a:cs typeface="Times New Roman"/>
              <a:sym typeface="Times New Roman"/>
            </a:endParaRPr>
          </a:p>
        </p:txBody>
      </p:sp>
      <p:pic>
        <p:nvPicPr>
          <p:cNvPr id="828" name="Google Shape;828;p96"/>
          <p:cNvPicPr preferRelativeResize="0"/>
          <p:nvPr/>
        </p:nvPicPr>
        <p:blipFill rotWithShape="1">
          <a:blip r:embed="rId3">
            <a:alphaModFix/>
          </a:blip>
          <a:srcRect b="0" l="0" r="0" t="0"/>
          <a:stretch/>
        </p:blipFill>
        <p:spPr>
          <a:xfrm>
            <a:off x="7371783" y="5581651"/>
            <a:ext cx="9477874" cy="6477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7"/>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34" name="Google Shape;834;p97"/>
          <p:cNvSpPr txBox="1"/>
          <p:nvPr/>
        </p:nvSpPr>
        <p:spPr>
          <a:xfrm>
            <a:off x="1200152" y="8409235"/>
            <a:ext cx="22097998" cy="3477965"/>
          </a:xfrm>
          <a:prstGeom prst="rect">
            <a:avLst/>
          </a:prstGeom>
          <a:noFill/>
          <a:ln>
            <a:noFill/>
          </a:ln>
        </p:spPr>
        <p:txBody>
          <a:bodyPr anchorCtr="0" anchor="t" bIns="45700" lIns="91425" spcFirstLastPara="1" rIns="91425" wrap="square" tIns="45700">
            <a:normAutofit/>
          </a:bodyPr>
          <a:lstStyle/>
          <a:p>
            <a:pPr indent="-611186" lvl="3" marL="1944686" marR="0" rtl="0" algn="l">
              <a:lnSpc>
                <a:spcPct val="100000"/>
              </a:lnSpc>
              <a:spcBef>
                <a:spcPts val="0"/>
              </a:spcBef>
              <a:spcAft>
                <a:spcPts val="0"/>
              </a:spcAft>
              <a:buClr>
                <a:srgbClr val="000000"/>
              </a:buClr>
              <a:buSzPts val="5220"/>
              <a:buFont typeface="Noto Sans Symbols"/>
              <a:buChar char="▪"/>
            </a:pPr>
            <a:r>
              <a:rPr b="0" i="0" lang="en-US" sz="3600" u="none" cap="none" strike="noStrike">
                <a:solidFill>
                  <a:srgbClr val="000000"/>
                </a:solidFill>
                <a:latin typeface="Times New Roman"/>
                <a:ea typeface="Times New Roman"/>
                <a:cs typeface="Times New Roman"/>
                <a:sym typeface="Times New Roman"/>
              </a:rPr>
              <a:t>Demo </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https://www.youtube.com/watch?v=KL9SICG52zY</a:t>
            </a:r>
            <a:endParaRPr/>
          </a:p>
          <a:p>
            <a:pPr indent="-611186" lvl="4" marL="2389187" marR="0" rtl="0" algn="l">
              <a:lnSpc>
                <a:spcPct val="100000"/>
              </a:lnSpc>
              <a:spcBef>
                <a:spcPts val="5900"/>
              </a:spcBef>
              <a:spcAft>
                <a:spcPts val="0"/>
              </a:spcAft>
              <a:buClr>
                <a:srgbClr val="000000"/>
              </a:buClr>
              <a:buSzPts val="4350"/>
              <a:buFont typeface="Times New Roman"/>
              <a:buChar char="•"/>
            </a:pPr>
            <a:r>
              <a:rPr b="0" i="0" lang="en-US" sz="30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https://docs.aws.amazon.com/ram/latest/userguide/getting-started.html</a:t>
            </a:r>
            <a:r>
              <a:rPr b="0" i="0" lang="en-US" sz="3000" u="none" cap="none" strike="noStrike">
                <a:solidFill>
                  <a:srgbClr val="000000"/>
                </a:solidFill>
                <a:latin typeface="Times New Roman"/>
                <a:ea typeface="Times New Roman"/>
                <a:cs typeface="Times New Roman"/>
                <a:sym typeface="Times New Roman"/>
              </a:rPr>
              <a:t>    </a:t>
            </a:r>
            <a:endParaRPr/>
          </a:p>
        </p:txBody>
      </p:sp>
      <p:pic>
        <p:nvPicPr>
          <p:cNvPr id="835" name="Google Shape;835;p97"/>
          <p:cNvPicPr preferRelativeResize="0"/>
          <p:nvPr/>
        </p:nvPicPr>
        <p:blipFill rotWithShape="1">
          <a:blip r:embed="rId5">
            <a:alphaModFix/>
          </a:blip>
          <a:srcRect b="0" l="0" r="0" t="0"/>
          <a:stretch/>
        </p:blipFill>
        <p:spPr>
          <a:xfrm>
            <a:off x="6920342" y="1881187"/>
            <a:ext cx="9977925" cy="4995863"/>
          </a:xfrm>
          <a:prstGeom prst="rect">
            <a:avLst/>
          </a:prstGeom>
          <a:noFill/>
          <a:ln>
            <a:noFill/>
          </a:ln>
        </p:spPr>
      </p:pic>
      <p:sp>
        <p:nvSpPr>
          <p:cNvPr id="836" name="Google Shape;836;p97"/>
          <p:cNvSpPr/>
          <p:nvPr/>
        </p:nvSpPr>
        <p:spPr>
          <a:xfrm>
            <a:off x="9080849" y="6942862"/>
            <a:ext cx="565891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Supported resource types</a:t>
            </a:r>
            <a:endParaRPr b="0" i="1"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8"/>
          <p:cNvSpPr txBox="1"/>
          <p:nvPr/>
        </p:nvSpPr>
        <p:spPr>
          <a:xfrm>
            <a:off x="1200150" y="571498"/>
            <a:ext cx="11372850" cy="6207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Assignment</a:t>
            </a:r>
            <a:endParaRPr b="1" i="0" sz="6000" u="none" cap="none" strike="noStrike">
              <a:solidFill>
                <a:srgbClr val="4F81BD"/>
              </a:solidFill>
              <a:latin typeface="Times New Roman"/>
              <a:ea typeface="Times New Roman"/>
              <a:cs typeface="Times New Roman"/>
              <a:sym typeface="Times New Roman"/>
            </a:endParaRPr>
          </a:p>
        </p:txBody>
      </p:sp>
      <p:sp>
        <p:nvSpPr>
          <p:cNvPr id="842" name="Google Shape;842;p98"/>
          <p:cNvSpPr txBox="1"/>
          <p:nvPr/>
        </p:nvSpPr>
        <p:spPr>
          <a:xfrm>
            <a:off x="1371601" y="2370387"/>
            <a:ext cx="4743450" cy="1382463"/>
          </a:xfrm>
          <a:prstGeom prst="rect">
            <a:avLst/>
          </a:prstGeom>
          <a:noFill/>
          <a:ln>
            <a:noFill/>
          </a:ln>
        </p:spPr>
        <p:txBody>
          <a:bodyPr anchorCtr="0" anchor="t" bIns="45700" lIns="91425" spcFirstLastPara="1" rIns="91425" wrap="square" tIns="45700">
            <a:normAutofit/>
          </a:bodyPr>
          <a:lstStyle/>
          <a:p>
            <a:pPr indent="-611187" lvl="1" marL="1055687" marR="0" rtl="0" algn="l">
              <a:lnSpc>
                <a:spcPct val="100000"/>
              </a:lnSpc>
              <a:spcBef>
                <a:spcPts val="0"/>
              </a:spcBef>
              <a:spcAft>
                <a:spcPts val="0"/>
              </a:spcAft>
              <a:buClr>
                <a:srgbClr val="000000"/>
              </a:buClr>
              <a:buSzPts val="5800"/>
              <a:buFont typeface="Noto Sans Symbols"/>
              <a:buChar char="⮚"/>
            </a:pPr>
            <a:r>
              <a:rPr b="0" i="0" lang="en-US" sz="4000" u="none" cap="none" strike="noStrike">
                <a:solidFill>
                  <a:srgbClr val="000000"/>
                </a:solidFill>
                <a:latin typeface="Times New Roman"/>
                <a:ea typeface="Times New Roman"/>
                <a:cs typeface="Times New Roman"/>
                <a:sym typeface="Times New Roman"/>
              </a:rPr>
              <a:t> Self-practice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9"/>
          <p:cNvSpPr txBox="1"/>
          <p:nvPr/>
        </p:nvSpPr>
        <p:spPr>
          <a:xfrm>
            <a:off x="1200149" y="571498"/>
            <a:ext cx="9027583" cy="83820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F81BD"/>
              </a:buClr>
              <a:buSzPts val="6000"/>
              <a:buFont typeface="Noto Sans Symbols"/>
              <a:buNone/>
            </a:pPr>
            <a:r>
              <a:rPr b="1" i="0" lang="en-US" sz="6000" u="none" cap="none" strike="noStrike">
                <a:solidFill>
                  <a:srgbClr val="4F81BD"/>
                </a:solidFill>
                <a:latin typeface="Times New Roman"/>
                <a:ea typeface="Times New Roman"/>
                <a:cs typeface="Times New Roman"/>
                <a:sym typeface="Times New Roman"/>
              </a:rPr>
              <a:t>VPC Service</a:t>
            </a:r>
            <a:endParaRPr b="1" i="0" sz="6000" u="none" cap="none" strike="noStrike">
              <a:solidFill>
                <a:srgbClr val="4F81BD"/>
              </a:solidFill>
              <a:latin typeface="Times New Roman"/>
              <a:ea typeface="Times New Roman"/>
              <a:cs typeface="Times New Roman"/>
              <a:sym typeface="Times New Roman"/>
            </a:endParaRPr>
          </a:p>
        </p:txBody>
      </p:sp>
      <p:sp>
        <p:nvSpPr>
          <p:cNvPr id="848" name="Google Shape;848;p99"/>
          <p:cNvSpPr txBox="1"/>
          <p:nvPr/>
        </p:nvSpPr>
        <p:spPr>
          <a:xfrm>
            <a:off x="1200152" y="2370385"/>
            <a:ext cx="23031448" cy="3001715"/>
          </a:xfrm>
          <a:prstGeom prst="rect">
            <a:avLst/>
          </a:prstGeom>
          <a:noFill/>
          <a:ln>
            <a:noFill/>
          </a:ln>
        </p:spPr>
        <p:txBody>
          <a:bodyPr anchorCtr="0" anchor="t" bIns="45700" lIns="91425" spcFirstLastPara="1" rIns="91425" wrap="square" tIns="45700">
            <a:normAutofit/>
          </a:bodyPr>
          <a:lstStyle/>
          <a:p>
            <a:pPr indent="-611187" lvl="2" marL="1500187" marR="0" rtl="0" algn="l">
              <a:lnSpc>
                <a:spcPct val="100000"/>
              </a:lnSpc>
              <a:spcBef>
                <a:spcPts val="0"/>
              </a:spcBef>
              <a:spcAft>
                <a:spcPts val="0"/>
              </a:spcAft>
              <a:buClr>
                <a:srgbClr val="000000"/>
              </a:buClr>
              <a:buSzPts val="5510"/>
              <a:buFont typeface="Courier New"/>
              <a:buChar char="o"/>
            </a:pPr>
            <a:r>
              <a:rPr b="0" i="0" lang="en-US" sz="3800" u="none" cap="none" strike="noStrike">
                <a:solidFill>
                  <a:srgbClr val="000000"/>
                </a:solidFill>
                <a:latin typeface="Times New Roman"/>
                <a:ea typeface="Times New Roman"/>
                <a:cs typeface="Times New Roman"/>
                <a:sym typeface="Times New Roman"/>
              </a:rPr>
              <a:t>Global Accelerator</a:t>
            </a:r>
            <a:endParaRPr/>
          </a:p>
          <a:p>
            <a:pPr indent="-611186" lvl="3" marL="1944686" marR="0" rtl="0" algn="l">
              <a:lnSpc>
                <a:spcPct val="100000"/>
              </a:lnSpc>
              <a:spcBef>
                <a:spcPts val="5900"/>
              </a:spcBef>
              <a:spcAft>
                <a:spcPts val="0"/>
              </a:spcAft>
              <a:buClr>
                <a:srgbClr val="000000"/>
              </a:buClr>
              <a:buSzPts val="5075"/>
              <a:buFont typeface="Noto Sans Symbols"/>
              <a:buChar char="▪"/>
            </a:pPr>
            <a:r>
              <a:rPr b="0" i="0" lang="en-US" sz="3500" u="none" cap="none" strike="noStrike">
                <a:solidFill>
                  <a:srgbClr val="000000"/>
                </a:solidFill>
                <a:latin typeface="Times New Roman"/>
                <a:ea typeface="Times New Roman"/>
                <a:cs typeface="Times New Roman"/>
                <a:sym typeface="Times New Roman"/>
              </a:rPr>
              <a:t>Is network service, Allows creating accelerators to increase availability and performance when accessing your server from around the world (via edge location)</a:t>
            </a:r>
            <a:endParaRPr/>
          </a:p>
        </p:txBody>
      </p:sp>
      <p:sp>
        <p:nvSpPr>
          <p:cNvPr id="849" name="Google Shape;849;p99"/>
          <p:cNvSpPr/>
          <p:nvPr/>
        </p:nvSpPr>
        <p:spPr>
          <a:xfrm>
            <a:off x="4667250" y="12058650"/>
            <a:ext cx="15582900" cy="619272"/>
          </a:xfrm>
          <a:prstGeom prst="rect">
            <a:avLst/>
          </a:prstGeom>
          <a:noFill/>
          <a:ln>
            <a:noFill/>
          </a:ln>
        </p:spPr>
        <p:txBody>
          <a:bodyPr anchorCtr="0" anchor="t" bIns="45700" lIns="91425" spcFirstLastPara="1" rIns="91425" wrap="square" tIns="45700">
            <a:spAutoFit/>
          </a:bodyPr>
          <a:lstStyle/>
          <a:p>
            <a:pPr indent="0" lvl="0" marL="457200" marR="0" rtl="0" algn="ctr">
              <a:lnSpc>
                <a:spcPct val="107000"/>
              </a:lnSpc>
              <a:spcBef>
                <a:spcPts val="0"/>
              </a:spcBef>
              <a:spcAft>
                <a:spcPts val="0"/>
              </a:spcAft>
              <a:buClr>
                <a:srgbClr val="0563C1"/>
              </a:buClr>
              <a:buSzPts val="3200"/>
              <a:buFont typeface="Times New Roman"/>
              <a:buNone/>
            </a:pPr>
            <a:r>
              <a:rPr b="0" i="1" lang="en-US" sz="3200" u="sng" cap="none" strike="noStrike">
                <a:solidFill>
                  <a:srgbClr val="0563C1"/>
                </a:solidFill>
                <a:latin typeface="Times New Roman"/>
                <a:ea typeface="Times New Roman"/>
                <a:cs typeface="Times New Roman"/>
                <a:sym typeface="Times New Roman"/>
              </a:rPr>
              <a:t>https://docs.aws.amazon.com/global-accelerator/latest/dg/what-is-global-accelerator.html</a:t>
            </a:r>
            <a:endParaRPr b="0" i="1" sz="3200" u="none" cap="none" strike="noStrike">
              <a:solidFill>
                <a:srgbClr val="000000"/>
              </a:solidFill>
              <a:latin typeface="Times New Roman"/>
              <a:ea typeface="Times New Roman"/>
              <a:cs typeface="Times New Roman"/>
              <a:sym typeface="Times New Roman"/>
            </a:endParaRPr>
          </a:p>
        </p:txBody>
      </p:sp>
      <p:pic>
        <p:nvPicPr>
          <p:cNvPr id="850" name="Google Shape;850;p99"/>
          <p:cNvPicPr preferRelativeResize="0"/>
          <p:nvPr/>
        </p:nvPicPr>
        <p:blipFill rotWithShape="1">
          <a:blip r:embed="rId3">
            <a:alphaModFix/>
          </a:blip>
          <a:srcRect b="0" l="0" r="0" t="0"/>
          <a:stretch/>
        </p:blipFill>
        <p:spPr>
          <a:xfrm>
            <a:off x="9557235" y="4819650"/>
            <a:ext cx="12851430" cy="7283479"/>
          </a:xfrm>
          <a:prstGeom prst="rect">
            <a:avLst/>
          </a:prstGeom>
          <a:noFill/>
          <a:ln>
            <a:noFill/>
          </a:ln>
        </p:spPr>
      </p:pic>
      <p:pic>
        <p:nvPicPr>
          <p:cNvPr id="851" name="Google Shape;851;p99"/>
          <p:cNvPicPr preferRelativeResize="0"/>
          <p:nvPr/>
        </p:nvPicPr>
        <p:blipFill rotWithShape="1">
          <a:blip r:embed="rId4">
            <a:alphaModFix/>
          </a:blip>
          <a:srcRect b="0" l="0" r="0" t="0"/>
          <a:stretch/>
        </p:blipFill>
        <p:spPr>
          <a:xfrm>
            <a:off x="1614082" y="6385548"/>
            <a:ext cx="6653618" cy="41516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Nguyen Anh Quan (VTI.GA)</dc:creator>
</cp:coreProperties>
</file>